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Roboto"/>
      <p:regular r:id="rId47"/>
      <p:bold r:id="rId48"/>
      <p:italic r:id="rId49"/>
      <p:boldItalic r:id="rId50"/>
    </p:embeddedFont>
    <p:embeddedFont>
      <p:font typeface="Arimo"/>
      <p:regular r:id="rId51"/>
      <p:bold r:id="rId52"/>
      <p:italic r:id="rId53"/>
      <p:boldItalic r:id="rId54"/>
    </p:embeddedFont>
    <p:embeddedFont>
      <p:font typeface="Bellota Tex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rimo-regular.fntdata"/><Relationship Id="rId50" Type="http://schemas.openxmlformats.org/officeDocument/2006/relationships/font" Target="fonts/Roboto-boldItalic.fntdata"/><Relationship Id="rId53" Type="http://schemas.openxmlformats.org/officeDocument/2006/relationships/font" Target="fonts/Arimo-italic.fntdata"/><Relationship Id="rId52" Type="http://schemas.openxmlformats.org/officeDocument/2006/relationships/font" Target="fonts/Arimo-bold.fntdata"/><Relationship Id="rId11" Type="http://schemas.openxmlformats.org/officeDocument/2006/relationships/slide" Target="slides/slide7.xml"/><Relationship Id="rId55" Type="http://schemas.openxmlformats.org/officeDocument/2006/relationships/font" Target="fonts/BellotaText-regular.fntdata"/><Relationship Id="rId10" Type="http://schemas.openxmlformats.org/officeDocument/2006/relationships/slide" Target="slides/slide6.xml"/><Relationship Id="rId54" Type="http://schemas.openxmlformats.org/officeDocument/2006/relationships/font" Target="fonts/Arimo-boldItalic.fntdata"/><Relationship Id="rId13" Type="http://schemas.openxmlformats.org/officeDocument/2006/relationships/slide" Target="slides/slide9.xml"/><Relationship Id="rId57" Type="http://schemas.openxmlformats.org/officeDocument/2006/relationships/font" Target="fonts/BellotaText-italic.fntdata"/><Relationship Id="rId12" Type="http://schemas.openxmlformats.org/officeDocument/2006/relationships/slide" Target="slides/slide8.xml"/><Relationship Id="rId56" Type="http://schemas.openxmlformats.org/officeDocument/2006/relationships/font" Target="fonts/BellotaText-bold.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BellotaTex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9648c94ed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9648c94ed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2d858008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2d858008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97b6f52b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297b6f52b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2d85809f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52d85809f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Supply demand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2d85809f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2d85809f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doing what? Counter-party, exchanges are also mm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52d85809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52d85809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MTR: counterparty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2d85809f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2d85809f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Counterparty: everyone is underwater or above water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9648c94ed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29648c94ed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2d85809f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2d85809f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52d85809f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52d85809f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f7bb2ac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f7bb2a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29648c94ed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29648c94ed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52d85809f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52d85809f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29648c94ed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29648c94ed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9648c94ed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9648c94ed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29648c94ed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29648c94ed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52d85809f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52d85809f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52d85809f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52d85809f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52d85809f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52d85809f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2d85809f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52d85809f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29648c94ed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29648c94ed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f7bb2ac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f7bb2ac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9648c94ed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29648c94ed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1059094adf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1059094adf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29648c94ed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29648c94ed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29648c94e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29648c94e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52d85809f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52d85809f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52d85809f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52d85809f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52d85809f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52d85809f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52d85809f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52d85809f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52d85809f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52d85809f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29842318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29842318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059094ad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059094ad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059094adf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059094adf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52d85809f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52d85809f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2984231875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2984231875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9648c94e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9648c94e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059094adf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059094adf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059094adf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059094adf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059094ad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059094ad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9648c94e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29648c94e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75300" y="399975"/>
            <a:ext cx="4991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5714990" y="399975"/>
            <a:ext cx="2846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96200" y="1756349"/>
            <a:ext cx="4434900" cy="2036700"/>
          </a:xfrm>
          <a:prstGeom prst="rect">
            <a:avLst/>
          </a:prstGeom>
        </p:spPr>
        <p:txBody>
          <a:bodyPr anchorCtr="0" anchor="b" bIns="0" lIns="91425" spcFirstLastPara="1" rIns="91425" wrap="square" tIns="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796200" y="4097699"/>
            <a:ext cx="4434900" cy="285900"/>
          </a:xfrm>
          <a:prstGeom prst="rect">
            <a:avLst/>
          </a:prstGeom>
        </p:spPr>
        <p:txBody>
          <a:bodyPr anchorCtr="0" anchor="t" bIns="0" lIns="91425" spcFirstLastPara="1" rIns="91425" wrap="square" tIns="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1"/>
          <p:cNvSpPr/>
          <p:nvPr/>
        </p:nvSpPr>
        <p:spPr>
          <a:xfrm>
            <a:off x="2791950" y="400500"/>
            <a:ext cx="3560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a:off x="412575" y="399975"/>
            <a:ext cx="22644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a:off x="6472925" y="400500"/>
            <a:ext cx="22644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txBox="1"/>
          <p:nvPr>
            <p:ph hasCustomPrompt="1" type="title"/>
          </p:nvPr>
        </p:nvSpPr>
        <p:spPr>
          <a:xfrm>
            <a:off x="2839675" y="1396200"/>
            <a:ext cx="3464700" cy="1703700"/>
          </a:xfrm>
          <a:prstGeom prst="rect">
            <a:avLst/>
          </a:prstGeom>
        </p:spPr>
        <p:txBody>
          <a:bodyPr anchorCtr="0" anchor="b" bIns="0" lIns="91425" spcFirstLastPara="1" rIns="91425"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3" name="Google Shape;6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4" name="Google Shape;64;p11"/>
          <p:cNvSpPr txBox="1"/>
          <p:nvPr>
            <p:ph idx="1" type="subTitle"/>
          </p:nvPr>
        </p:nvSpPr>
        <p:spPr>
          <a:xfrm>
            <a:off x="2839675" y="3180300"/>
            <a:ext cx="3464700" cy="567000"/>
          </a:xfrm>
          <a:prstGeom prst="rect">
            <a:avLst/>
          </a:prstGeom>
        </p:spPr>
        <p:txBody>
          <a:bodyPr anchorCtr="0" anchor="t" bIns="0" lIns="91425" spcFirstLastPara="1" rIns="91425" wrap="square" tIns="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66" name="Shape 66"/>
        <p:cNvGrpSpPr/>
        <p:nvPr/>
      </p:nvGrpSpPr>
      <p:grpSpPr>
        <a:xfrm>
          <a:off x="0" y="0"/>
          <a:ext cx="0" cy="0"/>
          <a:chOff x="0" y="0"/>
          <a:chExt cx="0" cy="0"/>
        </a:xfrm>
      </p:grpSpPr>
      <p:sp>
        <p:nvSpPr>
          <p:cNvPr id="67" name="Google Shape;67;p13"/>
          <p:cNvSpPr/>
          <p:nvPr/>
        </p:nvSpPr>
        <p:spPr>
          <a:xfrm>
            <a:off x="412575" y="399975"/>
            <a:ext cx="83247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type="title"/>
          </p:nvPr>
        </p:nvSpPr>
        <p:spPr>
          <a:xfrm>
            <a:off x="720000" y="597425"/>
            <a:ext cx="4605900" cy="4551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70" name="Google Shape;70;p13"/>
          <p:cNvSpPr txBox="1"/>
          <p:nvPr>
            <p:ph hasCustomPrompt="1" idx="2" type="title"/>
          </p:nvPr>
        </p:nvSpPr>
        <p:spPr>
          <a:xfrm>
            <a:off x="720000" y="1258775"/>
            <a:ext cx="1658400" cy="571500"/>
          </a:xfrm>
          <a:prstGeom prst="rect">
            <a:avLst/>
          </a:prstGeom>
        </p:spPr>
        <p:txBody>
          <a:bodyPr anchorCtr="0" anchor="b" bIns="0" lIns="91425" spcFirstLastPara="1" rIns="91425"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71" name="Google Shape;71;p13"/>
          <p:cNvSpPr txBox="1"/>
          <p:nvPr>
            <p:ph idx="1" type="subTitle"/>
          </p:nvPr>
        </p:nvSpPr>
        <p:spPr>
          <a:xfrm>
            <a:off x="720000" y="1830250"/>
            <a:ext cx="2844600" cy="352500"/>
          </a:xfrm>
          <a:prstGeom prst="rect">
            <a:avLst/>
          </a:prstGeom>
        </p:spPr>
        <p:txBody>
          <a:bodyPr anchorCtr="0" anchor="b" bIns="0" lIns="91425" spcFirstLastPara="1" rIns="91425" wrap="square" tIns="0">
            <a:noAutofit/>
          </a:bodyPr>
          <a:lstStyle>
            <a:lvl1pPr lvl="0">
              <a:spcBef>
                <a:spcPts val="0"/>
              </a:spcBef>
              <a:spcAft>
                <a:spcPts val="0"/>
              </a:spcAft>
              <a:buSzPts val="2000"/>
              <a:buFont typeface="Arimo"/>
              <a:buNone/>
              <a:defRPr b="1" sz="2000">
                <a:latin typeface="Arimo"/>
                <a:ea typeface="Arimo"/>
                <a:cs typeface="Arimo"/>
                <a:sym typeface="Arimo"/>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2" name="Google Shape;72;p13"/>
          <p:cNvSpPr txBox="1"/>
          <p:nvPr>
            <p:ph idx="3" type="subTitle"/>
          </p:nvPr>
        </p:nvSpPr>
        <p:spPr>
          <a:xfrm>
            <a:off x="720000" y="2241600"/>
            <a:ext cx="23139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3" name="Google Shape;73;p13"/>
          <p:cNvSpPr txBox="1"/>
          <p:nvPr>
            <p:ph hasCustomPrompt="1" idx="4" type="title"/>
          </p:nvPr>
        </p:nvSpPr>
        <p:spPr>
          <a:xfrm>
            <a:off x="3964871" y="1258775"/>
            <a:ext cx="1658400" cy="571500"/>
          </a:xfrm>
          <a:prstGeom prst="rect">
            <a:avLst/>
          </a:prstGeom>
        </p:spPr>
        <p:txBody>
          <a:bodyPr anchorCtr="0" anchor="b" bIns="0" lIns="91425" spcFirstLastPara="1" rIns="91425"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74" name="Google Shape;74;p13"/>
          <p:cNvSpPr txBox="1"/>
          <p:nvPr>
            <p:ph idx="5" type="subTitle"/>
          </p:nvPr>
        </p:nvSpPr>
        <p:spPr>
          <a:xfrm>
            <a:off x="3964875" y="1830250"/>
            <a:ext cx="25107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5" name="Google Shape;75;p13"/>
          <p:cNvSpPr txBox="1"/>
          <p:nvPr>
            <p:ph idx="6" type="subTitle"/>
          </p:nvPr>
        </p:nvSpPr>
        <p:spPr>
          <a:xfrm>
            <a:off x="3964863" y="2241600"/>
            <a:ext cx="23139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6" name="Google Shape;76;p13"/>
          <p:cNvSpPr txBox="1"/>
          <p:nvPr>
            <p:ph hasCustomPrompt="1" idx="7" type="title"/>
          </p:nvPr>
        </p:nvSpPr>
        <p:spPr>
          <a:xfrm>
            <a:off x="720000" y="2920275"/>
            <a:ext cx="1658400" cy="571500"/>
          </a:xfrm>
          <a:prstGeom prst="rect">
            <a:avLst/>
          </a:prstGeom>
        </p:spPr>
        <p:txBody>
          <a:bodyPr anchorCtr="0" anchor="b" bIns="0" lIns="91425" spcFirstLastPara="1" rIns="91425"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77" name="Google Shape;77;p13"/>
          <p:cNvSpPr txBox="1"/>
          <p:nvPr>
            <p:ph idx="8" type="subTitle"/>
          </p:nvPr>
        </p:nvSpPr>
        <p:spPr>
          <a:xfrm>
            <a:off x="720000" y="3491775"/>
            <a:ext cx="28446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8" name="Google Shape;78;p13"/>
          <p:cNvSpPr txBox="1"/>
          <p:nvPr>
            <p:ph idx="9" type="subTitle"/>
          </p:nvPr>
        </p:nvSpPr>
        <p:spPr>
          <a:xfrm>
            <a:off x="720000" y="3903150"/>
            <a:ext cx="23139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9" name="Google Shape;79;p13"/>
          <p:cNvSpPr txBox="1"/>
          <p:nvPr>
            <p:ph hasCustomPrompt="1" idx="13" type="title"/>
          </p:nvPr>
        </p:nvSpPr>
        <p:spPr>
          <a:xfrm>
            <a:off x="3964871" y="2920275"/>
            <a:ext cx="1658400" cy="571500"/>
          </a:xfrm>
          <a:prstGeom prst="rect">
            <a:avLst/>
          </a:prstGeom>
        </p:spPr>
        <p:txBody>
          <a:bodyPr anchorCtr="0" anchor="b" bIns="0" lIns="91425" spcFirstLastPara="1" rIns="91425"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80" name="Google Shape;80;p13"/>
          <p:cNvSpPr txBox="1"/>
          <p:nvPr>
            <p:ph idx="14" type="subTitle"/>
          </p:nvPr>
        </p:nvSpPr>
        <p:spPr>
          <a:xfrm>
            <a:off x="3964875" y="3491775"/>
            <a:ext cx="25107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1" name="Google Shape;81;p13"/>
          <p:cNvSpPr txBox="1"/>
          <p:nvPr>
            <p:ph idx="15" type="subTitle"/>
          </p:nvPr>
        </p:nvSpPr>
        <p:spPr>
          <a:xfrm>
            <a:off x="3964863" y="3903150"/>
            <a:ext cx="23139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SECTION_TITLE_AND_DESCRIPTION_1">
    <p:spTree>
      <p:nvGrpSpPr>
        <p:cNvPr id="82" name="Shape 82"/>
        <p:cNvGrpSpPr/>
        <p:nvPr/>
      </p:nvGrpSpPr>
      <p:grpSpPr>
        <a:xfrm>
          <a:off x="0" y="0"/>
          <a:ext cx="0" cy="0"/>
          <a:chOff x="0" y="0"/>
          <a:chExt cx="0" cy="0"/>
        </a:xfrm>
      </p:grpSpPr>
      <p:sp>
        <p:nvSpPr>
          <p:cNvPr id="83" name="Google Shape;83;p14"/>
          <p:cNvSpPr/>
          <p:nvPr/>
        </p:nvSpPr>
        <p:spPr>
          <a:xfrm flipH="1">
            <a:off x="4191450" y="399975"/>
            <a:ext cx="45459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flipH="1">
            <a:off x="412575" y="400500"/>
            <a:ext cx="3560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ph type="title"/>
          </p:nvPr>
        </p:nvSpPr>
        <p:spPr>
          <a:xfrm flipH="1">
            <a:off x="4525563" y="1983075"/>
            <a:ext cx="3895500" cy="609300"/>
          </a:xfrm>
          <a:prstGeom prst="rect">
            <a:avLst/>
          </a:prstGeom>
        </p:spPr>
        <p:txBody>
          <a:bodyPr anchorCtr="0" anchor="b" bIns="0" lIns="91425" spcFirstLastPara="1" rIns="91425" wrap="square" tIns="0">
            <a:noAutofit/>
          </a:bodyPr>
          <a:lstStyle>
            <a:lvl1pPr lvl="0" rtl="0">
              <a:spcBef>
                <a:spcPts val="0"/>
              </a:spcBef>
              <a:spcAft>
                <a:spcPts val="0"/>
              </a:spcAft>
              <a:buSzPts val="4200"/>
              <a:buNone/>
              <a:defRPr sz="3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6" name="Google Shape;86;p14"/>
          <p:cNvSpPr txBox="1"/>
          <p:nvPr>
            <p:ph idx="1" type="subTitle"/>
          </p:nvPr>
        </p:nvSpPr>
        <p:spPr>
          <a:xfrm flipH="1">
            <a:off x="4525563" y="2857625"/>
            <a:ext cx="3895500" cy="15462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_1">
    <p:spTree>
      <p:nvGrpSpPr>
        <p:cNvPr id="87" name="Shape 87"/>
        <p:cNvGrpSpPr/>
        <p:nvPr/>
      </p:nvGrpSpPr>
      <p:grpSpPr>
        <a:xfrm>
          <a:off x="0" y="0"/>
          <a:ext cx="0" cy="0"/>
          <a:chOff x="0" y="0"/>
          <a:chExt cx="0" cy="0"/>
        </a:xfrm>
      </p:grpSpPr>
      <p:sp>
        <p:nvSpPr>
          <p:cNvPr id="88" name="Google Shape;88;p15"/>
          <p:cNvSpPr/>
          <p:nvPr/>
        </p:nvSpPr>
        <p:spPr>
          <a:xfrm flipH="1">
            <a:off x="412650" y="399975"/>
            <a:ext cx="8324700" cy="241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flipH="1">
            <a:off x="412650" y="2959200"/>
            <a:ext cx="8324700" cy="178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subTitle"/>
          </p:nvPr>
        </p:nvSpPr>
        <p:spPr>
          <a:xfrm flipH="1">
            <a:off x="4212000" y="1345555"/>
            <a:ext cx="4212000" cy="13155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Google Shape;91;p15"/>
          <p:cNvSpPr txBox="1"/>
          <p:nvPr>
            <p:ph type="title"/>
          </p:nvPr>
        </p:nvSpPr>
        <p:spPr>
          <a:xfrm>
            <a:off x="720000" y="597425"/>
            <a:ext cx="3498000" cy="4551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1_1_1">
    <p:spTree>
      <p:nvGrpSpPr>
        <p:cNvPr id="92" name="Shape 92"/>
        <p:cNvGrpSpPr/>
        <p:nvPr/>
      </p:nvGrpSpPr>
      <p:grpSpPr>
        <a:xfrm>
          <a:off x="0" y="0"/>
          <a:ext cx="0" cy="0"/>
          <a:chOff x="0" y="0"/>
          <a:chExt cx="0" cy="0"/>
        </a:xfrm>
      </p:grpSpPr>
      <p:sp>
        <p:nvSpPr>
          <p:cNvPr id="93" name="Google Shape;93;p16"/>
          <p:cNvSpPr/>
          <p:nvPr/>
        </p:nvSpPr>
        <p:spPr>
          <a:xfrm rot="10800000">
            <a:off x="412650" y="2324100"/>
            <a:ext cx="8324700" cy="241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rot="10800000">
            <a:off x="412650" y="399975"/>
            <a:ext cx="8324700" cy="178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txBox="1"/>
          <p:nvPr>
            <p:ph idx="1" type="subTitle"/>
          </p:nvPr>
        </p:nvSpPr>
        <p:spPr>
          <a:xfrm flipH="1">
            <a:off x="3988800" y="3240871"/>
            <a:ext cx="4435200" cy="13032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6" name="Google Shape;96;p16"/>
          <p:cNvSpPr txBox="1"/>
          <p:nvPr>
            <p:ph type="title"/>
          </p:nvPr>
        </p:nvSpPr>
        <p:spPr>
          <a:xfrm>
            <a:off x="716088" y="2533595"/>
            <a:ext cx="3498000" cy="4551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1_1">
    <p:spTree>
      <p:nvGrpSpPr>
        <p:cNvPr id="97" name="Shape 97"/>
        <p:cNvGrpSpPr/>
        <p:nvPr/>
      </p:nvGrpSpPr>
      <p:grpSpPr>
        <a:xfrm>
          <a:off x="0" y="0"/>
          <a:ext cx="0" cy="0"/>
          <a:chOff x="0" y="0"/>
          <a:chExt cx="0" cy="0"/>
        </a:xfrm>
      </p:grpSpPr>
      <p:sp>
        <p:nvSpPr>
          <p:cNvPr id="98" name="Google Shape;98;p17"/>
          <p:cNvSpPr/>
          <p:nvPr/>
        </p:nvSpPr>
        <p:spPr>
          <a:xfrm>
            <a:off x="412575" y="399975"/>
            <a:ext cx="45459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a:off x="5177250" y="400500"/>
            <a:ext cx="3560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17"/>
          <p:cNvSpPr txBox="1"/>
          <p:nvPr>
            <p:ph type="title"/>
          </p:nvPr>
        </p:nvSpPr>
        <p:spPr>
          <a:xfrm>
            <a:off x="629423" y="1903200"/>
            <a:ext cx="4233600" cy="6075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17"/>
          <p:cNvSpPr txBox="1"/>
          <p:nvPr>
            <p:ph idx="1" type="subTitle"/>
          </p:nvPr>
        </p:nvSpPr>
        <p:spPr>
          <a:xfrm>
            <a:off x="629423" y="2927525"/>
            <a:ext cx="4047900" cy="8469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SECTION_TITLE_AND_DESCRIPTION_1_2">
    <p:spTree>
      <p:nvGrpSpPr>
        <p:cNvPr id="103" name="Shape 103"/>
        <p:cNvGrpSpPr/>
        <p:nvPr/>
      </p:nvGrpSpPr>
      <p:grpSpPr>
        <a:xfrm>
          <a:off x="0" y="0"/>
          <a:ext cx="0" cy="0"/>
          <a:chOff x="0" y="0"/>
          <a:chExt cx="0" cy="0"/>
        </a:xfrm>
      </p:grpSpPr>
      <p:sp>
        <p:nvSpPr>
          <p:cNvPr id="104" name="Google Shape;104;p18"/>
          <p:cNvSpPr/>
          <p:nvPr/>
        </p:nvSpPr>
        <p:spPr>
          <a:xfrm flipH="1">
            <a:off x="412582" y="400500"/>
            <a:ext cx="40383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flipH="1">
            <a:off x="4699050" y="400500"/>
            <a:ext cx="40383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txBox="1"/>
          <p:nvPr>
            <p:ph type="title"/>
          </p:nvPr>
        </p:nvSpPr>
        <p:spPr>
          <a:xfrm flipH="1">
            <a:off x="5025673" y="1983075"/>
            <a:ext cx="3395400" cy="609300"/>
          </a:xfrm>
          <a:prstGeom prst="rect">
            <a:avLst/>
          </a:prstGeom>
        </p:spPr>
        <p:txBody>
          <a:bodyPr anchorCtr="0" anchor="b" bIns="0" lIns="91425" spcFirstLastPara="1" rIns="91425" wrap="square" tIns="0">
            <a:noAutofit/>
          </a:bodyPr>
          <a:lstStyle>
            <a:lvl1pPr lvl="0" rtl="0">
              <a:spcBef>
                <a:spcPts val="0"/>
              </a:spcBef>
              <a:spcAft>
                <a:spcPts val="0"/>
              </a:spcAft>
              <a:buSzPts val="4200"/>
              <a:buNone/>
              <a:defRPr sz="3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7" name="Google Shape;107;p18"/>
          <p:cNvSpPr txBox="1"/>
          <p:nvPr>
            <p:ph idx="1" type="subTitle"/>
          </p:nvPr>
        </p:nvSpPr>
        <p:spPr>
          <a:xfrm flipH="1">
            <a:off x="5025673" y="2857625"/>
            <a:ext cx="3395400" cy="15462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18"/>
          <p:cNvSpPr txBox="1"/>
          <p:nvPr>
            <p:ph idx="2" type="title"/>
          </p:nvPr>
        </p:nvSpPr>
        <p:spPr>
          <a:xfrm flipH="1">
            <a:off x="729625" y="1983075"/>
            <a:ext cx="3395400" cy="609300"/>
          </a:xfrm>
          <a:prstGeom prst="rect">
            <a:avLst/>
          </a:prstGeom>
        </p:spPr>
        <p:txBody>
          <a:bodyPr anchorCtr="0" anchor="b" bIns="0" lIns="91425" spcFirstLastPara="1" rIns="91425" wrap="square" tIns="0">
            <a:noAutofit/>
          </a:bodyPr>
          <a:lstStyle>
            <a:lvl1pPr lvl="0" rtl="0">
              <a:spcBef>
                <a:spcPts val="0"/>
              </a:spcBef>
              <a:spcAft>
                <a:spcPts val="0"/>
              </a:spcAft>
              <a:buSzPts val="4200"/>
              <a:buNone/>
              <a:defRPr sz="3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9" name="Google Shape;109;p18"/>
          <p:cNvSpPr txBox="1"/>
          <p:nvPr>
            <p:ph idx="3" type="subTitle"/>
          </p:nvPr>
        </p:nvSpPr>
        <p:spPr>
          <a:xfrm flipH="1">
            <a:off x="729625" y="2857625"/>
            <a:ext cx="3395400" cy="15462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2">
    <p:spTree>
      <p:nvGrpSpPr>
        <p:cNvPr id="110" name="Shape 110"/>
        <p:cNvGrpSpPr/>
        <p:nvPr/>
      </p:nvGrpSpPr>
      <p:grpSpPr>
        <a:xfrm>
          <a:off x="0" y="0"/>
          <a:ext cx="0" cy="0"/>
          <a:chOff x="0" y="0"/>
          <a:chExt cx="0" cy="0"/>
        </a:xfrm>
      </p:grpSpPr>
      <p:sp>
        <p:nvSpPr>
          <p:cNvPr id="111" name="Google Shape;111;p19"/>
          <p:cNvSpPr/>
          <p:nvPr/>
        </p:nvSpPr>
        <p:spPr>
          <a:xfrm>
            <a:off x="412575" y="399975"/>
            <a:ext cx="83304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9"/>
          <p:cNvSpPr txBox="1"/>
          <p:nvPr>
            <p:ph idx="1" type="body"/>
          </p:nvPr>
        </p:nvSpPr>
        <p:spPr>
          <a:xfrm>
            <a:off x="720000" y="1152475"/>
            <a:ext cx="3766500" cy="3416400"/>
          </a:xfrm>
          <a:prstGeom prst="rect">
            <a:avLst/>
          </a:prstGeom>
        </p:spPr>
        <p:txBody>
          <a:bodyPr anchorCtr="0" anchor="t" bIns="0" lIns="91425" spcFirstLastPara="1" rIns="91425" wrap="square" tIns="0">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114" name="Google Shape;11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19"/>
          <p:cNvSpPr txBox="1"/>
          <p:nvPr>
            <p:ph idx="2" type="body"/>
          </p:nvPr>
        </p:nvSpPr>
        <p:spPr>
          <a:xfrm>
            <a:off x="4657500" y="1152475"/>
            <a:ext cx="3766500" cy="3416400"/>
          </a:xfrm>
          <a:prstGeom prst="rect">
            <a:avLst/>
          </a:prstGeom>
        </p:spPr>
        <p:txBody>
          <a:bodyPr anchorCtr="0" anchor="t" bIns="0" lIns="91425" spcFirstLastPara="1" rIns="91425" wrap="square" tIns="0">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116" name="Shape 116"/>
        <p:cNvGrpSpPr/>
        <p:nvPr/>
      </p:nvGrpSpPr>
      <p:grpSpPr>
        <a:xfrm>
          <a:off x="0" y="0"/>
          <a:ext cx="0" cy="0"/>
          <a:chOff x="0" y="0"/>
          <a:chExt cx="0" cy="0"/>
        </a:xfrm>
      </p:grpSpPr>
      <p:sp>
        <p:nvSpPr>
          <p:cNvPr id="117" name="Google Shape;117;p20"/>
          <p:cNvSpPr/>
          <p:nvPr/>
        </p:nvSpPr>
        <p:spPr>
          <a:xfrm>
            <a:off x="412575" y="399975"/>
            <a:ext cx="45459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5177250" y="400500"/>
            <a:ext cx="3560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0" name="Google Shape;120;p20"/>
          <p:cNvSpPr txBox="1"/>
          <p:nvPr>
            <p:ph idx="1" type="subTitle"/>
          </p:nvPr>
        </p:nvSpPr>
        <p:spPr>
          <a:xfrm>
            <a:off x="1866275" y="1378715"/>
            <a:ext cx="24498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1" name="Google Shape;121;p20"/>
          <p:cNvSpPr txBox="1"/>
          <p:nvPr>
            <p:ph idx="2" type="subTitle"/>
          </p:nvPr>
        </p:nvSpPr>
        <p:spPr>
          <a:xfrm>
            <a:off x="1866275" y="1754780"/>
            <a:ext cx="24498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2" name="Google Shape;122;p20"/>
          <p:cNvSpPr txBox="1"/>
          <p:nvPr>
            <p:ph type="title"/>
          </p:nvPr>
        </p:nvSpPr>
        <p:spPr>
          <a:xfrm>
            <a:off x="720000" y="597425"/>
            <a:ext cx="4047900" cy="4551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20"/>
          <p:cNvSpPr txBox="1"/>
          <p:nvPr>
            <p:ph idx="3" type="subTitle"/>
          </p:nvPr>
        </p:nvSpPr>
        <p:spPr>
          <a:xfrm>
            <a:off x="1866275" y="2498190"/>
            <a:ext cx="24498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4" name="Google Shape;124;p20"/>
          <p:cNvSpPr txBox="1"/>
          <p:nvPr>
            <p:ph idx="4" type="subTitle"/>
          </p:nvPr>
        </p:nvSpPr>
        <p:spPr>
          <a:xfrm>
            <a:off x="1866275" y="2874255"/>
            <a:ext cx="24498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5" name="Google Shape;125;p20"/>
          <p:cNvSpPr txBox="1"/>
          <p:nvPr>
            <p:ph idx="5" type="subTitle"/>
          </p:nvPr>
        </p:nvSpPr>
        <p:spPr>
          <a:xfrm>
            <a:off x="1866275" y="3617665"/>
            <a:ext cx="24498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6" name="Google Shape;126;p20"/>
          <p:cNvSpPr txBox="1"/>
          <p:nvPr>
            <p:ph idx="6" type="subTitle"/>
          </p:nvPr>
        </p:nvSpPr>
        <p:spPr>
          <a:xfrm>
            <a:off x="1866275" y="3993730"/>
            <a:ext cx="24498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412575" y="399975"/>
            <a:ext cx="45459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5177250" y="400500"/>
            <a:ext cx="3560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720000" y="2739800"/>
            <a:ext cx="3957900" cy="915600"/>
          </a:xfrm>
          <a:prstGeom prst="rect">
            <a:avLst/>
          </a:prstGeom>
        </p:spPr>
        <p:txBody>
          <a:bodyPr anchorCtr="0" anchor="ctr" bIns="0" lIns="91425" spcFirstLastPara="1" rIns="91425" wrap="square" tIns="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 name="Google Shape;19;p3"/>
          <p:cNvSpPr txBox="1"/>
          <p:nvPr>
            <p:ph idx="1" type="subTitle"/>
          </p:nvPr>
        </p:nvSpPr>
        <p:spPr>
          <a:xfrm>
            <a:off x="729275" y="3851975"/>
            <a:ext cx="2753400" cy="536700"/>
          </a:xfrm>
          <a:prstGeom prst="rect">
            <a:avLst/>
          </a:prstGeom>
        </p:spPr>
        <p:txBody>
          <a:bodyPr anchorCtr="0" anchor="ctr" bIns="0" lIns="91425" spcFirstLastPara="1" rIns="91425"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0" name="Google Shape;20;p3"/>
          <p:cNvSpPr txBox="1"/>
          <p:nvPr>
            <p:ph hasCustomPrompt="1" idx="2" type="title"/>
          </p:nvPr>
        </p:nvSpPr>
        <p:spPr>
          <a:xfrm>
            <a:off x="720000" y="765725"/>
            <a:ext cx="3464700" cy="1703700"/>
          </a:xfrm>
          <a:prstGeom prst="rect">
            <a:avLst/>
          </a:prstGeom>
        </p:spPr>
        <p:txBody>
          <a:bodyPr anchorCtr="0" anchor="b" bIns="0" lIns="91425" spcFirstLastPara="1" rIns="91425" wrap="square" tIns="0">
            <a:noAutofit/>
          </a:bodyPr>
          <a:lstStyle>
            <a:lvl1pPr lvl="0" rtl="0">
              <a:spcBef>
                <a:spcPts val="0"/>
              </a:spcBef>
              <a:spcAft>
                <a:spcPts val="0"/>
              </a:spcAft>
              <a:buSzPts val="12000"/>
              <a:buNone/>
              <a:defRPr sz="13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BODY_1_1">
    <p:spTree>
      <p:nvGrpSpPr>
        <p:cNvPr id="127" name="Shape 127"/>
        <p:cNvGrpSpPr/>
        <p:nvPr/>
      </p:nvGrpSpPr>
      <p:grpSpPr>
        <a:xfrm>
          <a:off x="0" y="0"/>
          <a:ext cx="0" cy="0"/>
          <a:chOff x="0" y="0"/>
          <a:chExt cx="0" cy="0"/>
        </a:xfrm>
      </p:grpSpPr>
      <p:sp>
        <p:nvSpPr>
          <p:cNvPr id="128" name="Google Shape;128;p21"/>
          <p:cNvSpPr/>
          <p:nvPr/>
        </p:nvSpPr>
        <p:spPr>
          <a:xfrm>
            <a:off x="412575" y="399975"/>
            <a:ext cx="83247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title"/>
          </p:nvPr>
        </p:nvSpPr>
        <p:spPr>
          <a:xfrm>
            <a:off x="720000" y="597425"/>
            <a:ext cx="4605900" cy="4551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31" name="Google Shape;131;p21"/>
          <p:cNvSpPr txBox="1"/>
          <p:nvPr>
            <p:ph hasCustomPrompt="1" idx="2" type="title"/>
          </p:nvPr>
        </p:nvSpPr>
        <p:spPr>
          <a:xfrm>
            <a:off x="4817448" y="1652345"/>
            <a:ext cx="954300" cy="588900"/>
          </a:xfrm>
          <a:prstGeom prst="rect">
            <a:avLst/>
          </a:prstGeom>
        </p:spPr>
        <p:txBody>
          <a:bodyPr anchorCtr="0" anchor="b" bIns="0" lIns="91425" spcFirstLastPara="1" rIns="91425" wrap="square" tIns="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32" name="Google Shape;132;p21"/>
          <p:cNvSpPr txBox="1"/>
          <p:nvPr>
            <p:ph idx="1" type="subTitle"/>
          </p:nvPr>
        </p:nvSpPr>
        <p:spPr>
          <a:xfrm>
            <a:off x="5837100" y="1830250"/>
            <a:ext cx="23139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3" name="Google Shape;133;p21"/>
          <p:cNvSpPr txBox="1"/>
          <p:nvPr>
            <p:ph idx="3" type="subTitle"/>
          </p:nvPr>
        </p:nvSpPr>
        <p:spPr>
          <a:xfrm>
            <a:off x="5837088" y="2241600"/>
            <a:ext cx="23139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4" name="Google Shape;134;p21"/>
          <p:cNvSpPr txBox="1"/>
          <p:nvPr>
            <p:ph hasCustomPrompt="1" idx="4" type="title"/>
          </p:nvPr>
        </p:nvSpPr>
        <p:spPr>
          <a:xfrm>
            <a:off x="4817448" y="3009120"/>
            <a:ext cx="954300" cy="588900"/>
          </a:xfrm>
          <a:prstGeom prst="rect">
            <a:avLst/>
          </a:prstGeom>
        </p:spPr>
        <p:txBody>
          <a:bodyPr anchorCtr="0" anchor="b" bIns="0" lIns="91425" spcFirstLastPara="1" rIns="91425" wrap="square" tIns="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35" name="Google Shape;135;p21"/>
          <p:cNvSpPr txBox="1"/>
          <p:nvPr>
            <p:ph idx="5" type="subTitle"/>
          </p:nvPr>
        </p:nvSpPr>
        <p:spPr>
          <a:xfrm>
            <a:off x="5837100" y="3186975"/>
            <a:ext cx="23139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6" name="Google Shape;136;p21"/>
          <p:cNvSpPr txBox="1"/>
          <p:nvPr>
            <p:ph idx="6" type="subTitle"/>
          </p:nvPr>
        </p:nvSpPr>
        <p:spPr>
          <a:xfrm>
            <a:off x="5837088" y="3598350"/>
            <a:ext cx="23139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7" name="Google Shape;137;p21"/>
          <p:cNvSpPr txBox="1"/>
          <p:nvPr>
            <p:ph hasCustomPrompt="1" idx="7" type="title"/>
          </p:nvPr>
        </p:nvSpPr>
        <p:spPr>
          <a:xfrm flipH="1">
            <a:off x="3372252" y="1652345"/>
            <a:ext cx="954300" cy="588900"/>
          </a:xfrm>
          <a:prstGeom prst="rect">
            <a:avLst/>
          </a:prstGeom>
        </p:spPr>
        <p:txBody>
          <a:bodyPr anchorCtr="0" anchor="b" bIns="0" lIns="91425" spcFirstLastPara="1" rIns="91425" wrap="square" tIns="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38" name="Google Shape;138;p21"/>
          <p:cNvSpPr txBox="1"/>
          <p:nvPr>
            <p:ph idx="8" type="subTitle"/>
          </p:nvPr>
        </p:nvSpPr>
        <p:spPr>
          <a:xfrm flipH="1">
            <a:off x="993000" y="1830250"/>
            <a:ext cx="2313900" cy="352500"/>
          </a:xfrm>
          <a:prstGeom prst="rect">
            <a:avLst/>
          </a:prstGeom>
        </p:spPr>
        <p:txBody>
          <a:bodyPr anchorCtr="0" anchor="b" bIns="0" lIns="91425" spcFirstLastPara="1" rIns="91425" wrap="square" tIns="0">
            <a:noAutofit/>
          </a:bodyPr>
          <a:lstStyle>
            <a:lvl1pPr lvl="0" rtl="0" algn="r">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9" name="Google Shape;139;p21"/>
          <p:cNvSpPr txBox="1"/>
          <p:nvPr>
            <p:ph idx="9" type="subTitle"/>
          </p:nvPr>
        </p:nvSpPr>
        <p:spPr>
          <a:xfrm flipH="1">
            <a:off x="993007" y="2241600"/>
            <a:ext cx="2313900" cy="494100"/>
          </a:xfrm>
          <a:prstGeom prst="rect">
            <a:avLst/>
          </a:prstGeom>
        </p:spPr>
        <p:txBody>
          <a:bodyPr anchorCtr="0" anchor="b" bIns="0" lIns="91425" spcFirstLastPara="1" rIns="91425" wrap="square" tIns="0">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0" name="Google Shape;140;p21"/>
          <p:cNvSpPr txBox="1"/>
          <p:nvPr>
            <p:ph hasCustomPrompt="1" idx="13" type="title"/>
          </p:nvPr>
        </p:nvSpPr>
        <p:spPr>
          <a:xfrm flipH="1">
            <a:off x="3372252" y="3009120"/>
            <a:ext cx="954300" cy="588900"/>
          </a:xfrm>
          <a:prstGeom prst="rect">
            <a:avLst/>
          </a:prstGeom>
        </p:spPr>
        <p:txBody>
          <a:bodyPr anchorCtr="0" anchor="b" bIns="0" lIns="91425" spcFirstLastPara="1" rIns="91425" wrap="square" tIns="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41" name="Google Shape;141;p21"/>
          <p:cNvSpPr txBox="1"/>
          <p:nvPr>
            <p:ph idx="14" type="subTitle"/>
          </p:nvPr>
        </p:nvSpPr>
        <p:spPr>
          <a:xfrm flipH="1">
            <a:off x="993000" y="3186975"/>
            <a:ext cx="2313900" cy="352500"/>
          </a:xfrm>
          <a:prstGeom prst="rect">
            <a:avLst/>
          </a:prstGeom>
        </p:spPr>
        <p:txBody>
          <a:bodyPr anchorCtr="0" anchor="b" bIns="0" lIns="91425" spcFirstLastPara="1" rIns="91425" wrap="square" tIns="0">
            <a:noAutofit/>
          </a:bodyPr>
          <a:lstStyle>
            <a:lvl1pPr lvl="0" rtl="0" algn="r">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2" name="Google Shape;142;p21"/>
          <p:cNvSpPr txBox="1"/>
          <p:nvPr>
            <p:ph idx="15" type="subTitle"/>
          </p:nvPr>
        </p:nvSpPr>
        <p:spPr>
          <a:xfrm flipH="1">
            <a:off x="993007" y="3598350"/>
            <a:ext cx="2313900" cy="494100"/>
          </a:xfrm>
          <a:prstGeom prst="rect">
            <a:avLst/>
          </a:prstGeom>
        </p:spPr>
        <p:txBody>
          <a:bodyPr anchorCtr="0" anchor="b" bIns="0" lIns="91425" spcFirstLastPara="1" rIns="91425" wrap="square" tIns="0">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BODY_1_1_1">
    <p:spTree>
      <p:nvGrpSpPr>
        <p:cNvPr id="143" name="Shape 143"/>
        <p:cNvGrpSpPr/>
        <p:nvPr/>
      </p:nvGrpSpPr>
      <p:grpSpPr>
        <a:xfrm>
          <a:off x="0" y="0"/>
          <a:ext cx="0" cy="0"/>
          <a:chOff x="0" y="0"/>
          <a:chExt cx="0" cy="0"/>
        </a:xfrm>
      </p:grpSpPr>
      <p:sp>
        <p:nvSpPr>
          <p:cNvPr id="144" name="Google Shape;144;p22"/>
          <p:cNvSpPr/>
          <p:nvPr/>
        </p:nvSpPr>
        <p:spPr>
          <a:xfrm>
            <a:off x="412575" y="399975"/>
            <a:ext cx="83247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txBox="1"/>
          <p:nvPr>
            <p:ph type="title"/>
          </p:nvPr>
        </p:nvSpPr>
        <p:spPr>
          <a:xfrm>
            <a:off x="720000" y="597425"/>
            <a:ext cx="4605900" cy="4551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 name="Google Shape;14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47" name="Google Shape;147;p22"/>
          <p:cNvSpPr txBox="1"/>
          <p:nvPr>
            <p:ph idx="1" type="subTitle"/>
          </p:nvPr>
        </p:nvSpPr>
        <p:spPr>
          <a:xfrm>
            <a:off x="5577994" y="1795175"/>
            <a:ext cx="23139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8" name="Google Shape;148;p22"/>
          <p:cNvSpPr txBox="1"/>
          <p:nvPr>
            <p:ph idx="2" type="subTitle"/>
          </p:nvPr>
        </p:nvSpPr>
        <p:spPr>
          <a:xfrm>
            <a:off x="5577982" y="2206525"/>
            <a:ext cx="23139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9" name="Google Shape;149;p22"/>
          <p:cNvSpPr txBox="1"/>
          <p:nvPr>
            <p:ph idx="3" type="subTitle"/>
          </p:nvPr>
        </p:nvSpPr>
        <p:spPr>
          <a:xfrm>
            <a:off x="5577994" y="3176150"/>
            <a:ext cx="23139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0" name="Google Shape;150;p22"/>
          <p:cNvSpPr txBox="1"/>
          <p:nvPr>
            <p:ph idx="4" type="subTitle"/>
          </p:nvPr>
        </p:nvSpPr>
        <p:spPr>
          <a:xfrm>
            <a:off x="5577982" y="3587525"/>
            <a:ext cx="23139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1" name="Google Shape;151;p22"/>
          <p:cNvSpPr txBox="1"/>
          <p:nvPr>
            <p:ph idx="5" type="subTitle"/>
          </p:nvPr>
        </p:nvSpPr>
        <p:spPr>
          <a:xfrm flipH="1">
            <a:off x="1945419" y="1795175"/>
            <a:ext cx="23139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2" name="Google Shape;152;p22"/>
          <p:cNvSpPr txBox="1"/>
          <p:nvPr>
            <p:ph idx="6" type="subTitle"/>
          </p:nvPr>
        </p:nvSpPr>
        <p:spPr>
          <a:xfrm flipH="1">
            <a:off x="1945426" y="2206525"/>
            <a:ext cx="23139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3" name="Google Shape;153;p22"/>
          <p:cNvSpPr txBox="1"/>
          <p:nvPr>
            <p:ph idx="7" type="subTitle"/>
          </p:nvPr>
        </p:nvSpPr>
        <p:spPr>
          <a:xfrm flipH="1">
            <a:off x="1945419" y="3176150"/>
            <a:ext cx="23139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4" name="Google Shape;154;p22"/>
          <p:cNvSpPr txBox="1"/>
          <p:nvPr>
            <p:ph idx="8" type="subTitle"/>
          </p:nvPr>
        </p:nvSpPr>
        <p:spPr>
          <a:xfrm flipH="1">
            <a:off x="1945426" y="3587525"/>
            <a:ext cx="23139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TITLE_AND_BODY_1_1_1_1">
    <p:spTree>
      <p:nvGrpSpPr>
        <p:cNvPr id="155" name="Shape 155"/>
        <p:cNvGrpSpPr/>
        <p:nvPr/>
      </p:nvGrpSpPr>
      <p:grpSpPr>
        <a:xfrm>
          <a:off x="0" y="0"/>
          <a:ext cx="0" cy="0"/>
          <a:chOff x="0" y="0"/>
          <a:chExt cx="0" cy="0"/>
        </a:xfrm>
      </p:grpSpPr>
      <p:sp>
        <p:nvSpPr>
          <p:cNvPr id="156" name="Google Shape;156;p23"/>
          <p:cNvSpPr/>
          <p:nvPr/>
        </p:nvSpPr>
        <p:spPr>
          <a:xfrm>
            <a:off x="412575" y="399975"/>
            <a:ext cx="83247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txBox="1"/>
          <p:nvPr>
            <p:ph type="title"/>
          </p:nvPr>
        </p:nvSpPr>
        <p:spPr>
          <a:xfrm>
            <a:off x="720000" y="597425"/>
            <a:ext cx="4605900" cy="4551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9" name="Google Shape;159;p23"/>
          <p:cNvSpPr txBox="1"/>
          <p:nvPr>
            <p:ph idx="1" type="subTitle"/>
          </p:nvPr>
        </p:nvSpPr>
        <p:spPr>
          <a:xfrm flipH="1">
            <a:off x="834281" y="2621950"/>
            <a:ext cx="18291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0" name="Google Shape;160;p23"/>
          <p:cNvSpPr txBox="1"/>
          <p:nvPr>
            <p:ph idx="2" type="subTitle"/>
          </p:nvPr>
        </p:nvSpPr>
        <p:spPr>
          <a:xfrm flipH="1">
            <a:off x="834293" y="3184650"/>
            <a:ext cx="1829100" cy="7437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1" name="Google Shape;161;p23"/>
          <p:cNvSpPr txBox="1"/>
          <p:nvPr>
            <p:ph idx="3" type="subTitle"/>
          </p:nvPr>
        </p:nvSpPr>
        <p:spPr>
          <a:xfrm flipH="1">
            <a:off x="2716392" y="2621950"/>
            <a:ext cx="18291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2" name="Google Shape;162;p23"/>
          <p:cNvSpPr txBox="1"/>
          <p:nvPr>
            <p:ph idx="4" type="subTitle"/>
          </p:nvPr>
        </p:nvSpPr>
        <p:spPr>
          <a:xfrm flipH="1">
            <a:off x="2716401" y="3184650"/>
            <a:ext cx="1829100" cy="7437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3" name="Google Shape;163;p23"/>
          <p:cNvSpPr txBox="1"/>
          <p:nvPr>
            <p:ph idx="5" type="subTitle"/>
          </p:nvPr>
        </p:nvSpPr>
        <p:spPr>
          <a:xfrm flipH="1">
            <a:off x="4598502" y="2621950"/>
            <a:ext cx="18291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4" name="Google Shape;164;p23"/>
          <p:cNvSpPr txBox="1"/>
          <p:nvPr>
            <p:ph idx="6" type="subTitle"/>
          </p:nvPr>
        </p:nvSpPr>
        <p:spPr>
          <a:xfrm flipH="1">
            <a:off x="4598510" y="3184650"/>
            <a:ext cx="1829100" cy="7437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5" name="Google Shape;165;p23"/>
          <p:cNvSpPr txBox="1"/>
          <p:nvPr>
            <p:ph idx="7" type="subTitle"/>
          </p:nvPr>
        </p:nvSpPr>
        <p:spPr>
          <a:xfrm flipH="1">
            <a:off x="6480613" y="2621950"/>
            <a:ext cx="18291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6" name="Google Shape;166;p23"/>
          <p:cNvSpPr txBox="1"/>
          <p:nvPr>
            <p:ph idx="8" type="subTitle"/>
          </p:nvPr>
        </p:nvSpPr>
        <p:spPr>
          <a:xfrm flipH="1">
            <a:off x="6480619" y="3184650"/>
            <a:ext cx="1829100" cy="7437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1_1">
    <p:spTree>
      <p:nvGrpSpPr>
        <p:cNvPr id="167" name="Shape 167"/>
        <p:cNvGrpSpPr/>
        <p:nvPr/>
      </p:nvGrpSpPr>
      <p:grpSpPr>
        <a:xfrm>
          <a:off x="0" y="0"/>
          <a:ext cx="0" cy="0"/>
          <a:chOff x="0" y="0"/>
          <a:chExt cx="0" cy="0"/>
        </a:xfrm>
      </p:grpSpPr>
      <p:sp>
        <p:nvSpPr>
          <p:cNvPr id="168" name="Google Shape;168;p24"/>
          <p:cNvSpPr/>
          <p:nvPr/>
        </p:nvSpPr>
        <p:spPr>
          <a:xfrm>
            <a:off x="412575" y="399975"/>
            <a:ext cx="83304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4"/>
          <p:cNvSpPr txBox="1"/>
          <p:nvPr>
            <p:ph idx="1" type="subTitle"/>
          </p:nvPr>
        </p:nvSpPr>
        <p:spPr>
          <a:xfrm>
            <a:off x="872400" y="3870000"/>
            <a:ext cx="24282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2" name="Google Shape;172;p24"/>
          <p:cNvSpPr txBox="1"/>
          <p:nvPr>
            <p:ph idx="2" type="subTitle"/>
          </p:nvPr>
        </p:nvSpPr>
        <p:spPr>
          <a:xfrm>
            <a:off x="872400" y="3259975"/>
            <a:ext cx="24282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3" name="Google Shape;173;p24"/>
          <p:cNvSpPr txBox="1"/>
          <p:nvPr>
            <p:ph idx="3" type="subTitle"/>
          </p:nvPr>
        </p:nvSpPr>
        <p:spPr>
          <a:xfrm>
            <a:off x="3357900" y="3870000"/>
            <a:ext cx="24282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4" name="Google Shape;174;p24"/>
          <p:cNvSpPr txBox="1"/>
          <p:nvPr>
            <p:ph idx="4" type="subTitle"/>
          </p:nvPr>
        </p:nvSpPr>
        <p:spPr>
          <a:xfrm>
            <a:off x="3357900" y="3259975"/>
            <a:ext cx="24282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5" name="Google Shape;175;p24"/>
          <p:cNvSpPr txBox="1"/>
          <p:nvPr>
            <p:ph idx="5" type="subTitle"/>
          </p:nvPr>
        </p:nvSpPr>
        <p:spPr>
          <a:xfrm>
            <a:off x="5843125" y="3870000"/>
            <a:ext cx="24282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6" name="Google Shape;176;p24"/>
          <p:cNvSpPr txBox="1"/>
          <p:nvPr>
            <p:ph idx="6" type="subTitle"/>
          </p:nvPr>
        </p:nvSpPr>
        <p:spPr>
          <a:xfrm>
            <a:off x="5843125" y="3259975"/>
            <a:ext cx="24282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7" name="Google Shape;177;p24"/>
          <p:cNvSpPr txBox="1"/>
          <p:nvPr>
            <p:ph idx="7" type="subTitle"/>
          </p:nvPr>
        </p:nvSpPr>
        <p:spPr>
          <a:xfrm>
            <a:off x="872400" y="2250075"/>
            <a:ext cx="24282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8" name="Google Shape;178;p24"/>
          <p:cNvSpPr txBox="1"/>
          <p:nvPr>
            <p:ph idx="8" type="subTitle"/>
          </p:nvPr>
        </p:nvSpPr>
        <p:spPr>
          <a:xfrm>
            <a:off x="872400" y="1640050"/>
            <a:ext cx="24282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9" name="Google Shape;179;p24"/>
          <p:cNvSpPr txBox="1"/>
          <p:nvPr>
            <p:ph idx="9" type="subTitle"/>
          </p:nvPr>
        </p:nvSpPr>
        <p:spPr>
          <a:xfrm>
            <a:off x="3357900" y="2250075"/>
            <a:ext cx="24282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0" name="Google Shape;180;p24"/>
          <p:cNvSpPr txBox="1"/>
          <p:nvPr>
            <p:ph idx="13" type="subTitle"/>
          </p:nvPr>
        </p:nvSpPr>
        <p:spPr>
          <a:xfrm>
            <a:off x="3357900" y="1640050"/>
            <a:ext cx="24282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1" name="Google Shape;181;p24"/>
          <p:cNvSpPr txBox="1"/>
          <p:nvPr>
            <p:ph idx="14" type="subTitle"/>
          </p:nvPr>
        </p:nvSpPr>
        <p:spPr>
          <a:xfrm>
            <a:off x="5843125" y="2250075"/>
            <a:ext cx="24282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2" name="Google Shape;182;p24"/>
          <p:cNvSpPr txBox="1"/>
          <p:nvPr>
            <p:ph idx="15" type="subTitle"/>
          </p:nvPr>
        </p:nvSpPr>
        <p:spPr>
          <a:xfrm>
            <a:off x="5843125" y="1640050"/>
            <a:ext cx="24282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ONLY_1">
    <p:spTree>
      <p:nvGrpSpPr>
        <p:cNvPr id="183" name="Shape 183"/>
        <p:cNvGrpSpPr/>
        <p:nvPr/>
      </p:nvGrpSpPr>
      <p:grpSpPr>
        <a:xfrm>
          <a:off x="0" y="0"/>
          <a:ext cx="0" cy="0"/>
          <a:chOff x="0" y="0"/>
          <a:chExt cx="0" cy="0"/>
        </a:xfrm>
      </p:grpSpPr>
      <p:sp>
        <p:nvSpPr>
          <p:cNvPr id="184" name="Google Shape;184;p25"/>
          <p:cNvSpPr/>
          <p:nvPr/>
        </p:nvSpPr>
        <p:spPr>
          <a:xfrm>
            <a:off x="412575" y="399975"/>
            <a:ext cx="83304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87" name="Google Shape;187;p25"/>
          <p:cNvSpPr txBox="1"/>
          <p:nvPr>
            <p:ph idx="1" type="subTitle"/>
          </p:nvPr>
        </p:nvSpPr>
        <p:spPr>
          <a:xfrm>
            <a:off x="1101000" y="3399350"/>
            <a:ext cx="21126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8" name="Google Shape;188;p25"/>
          <p:cNvSpPr txBox="1"/>
          <p:nvPr>
            <p:ph idx="2" type="subTitle"/>
          </p:nvPr>
        </p:nvSpPr>
        <p:spPr>
          <a:xfrm>
            <a:off x="1101000" y="3810725"/>
            <a:ext cx="21126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9" name="Google Shape;189;p25"/>
          <p:cNvSpPr txBox="1"/>
          <p:nvPr>
            <p:ph idx="3" type="subTitle"/>
          </p:nvPr>
        </p:nvSpPr>
        <p:spPr>
          <a:xfrm>
            <a:off x="3515700" y="3399350"/>
            <a:ext cx="21126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90" name="Google Shape;190;p25"/>
          <p:cNvSpPr txBox="1"/>
          <p:nvPr>
            <p:ph idx="4" type="subTitle"/>
          </p:nvPr>
        </p:nvSpPr>
        <p:spPr>
          <a:xfrm>
            <a:off x="3515700" y="3810725"/>
            <a:ext cx="21126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91" name="Google Shape;191;p25"/>
          <p:cNvSpPr txBox="1"/>
          <p:nvPr>
            <p:ph idx="5" type="subTitle"/>
          </p:nvPr>
        </p:nvSpPr>
        <p:spPr>
          <a:xfrm>
            <a:off x="5930400" y="3399350"/>
            <a:ext cx="21126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92" name="Google Shape;192;p25"/>
          <p:cNvSpPr txBox="1"/>
          <p:nvPr>
            <p:ph idx="6" type="subTitle"/>
          </p:nvPr>
        </p:nvSpPr>
        <p:spPr>
          <a:xfrm>
            <a:off x="5930400" y="3810725"/>
            <a:ext cx="21126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93" name="Google Shape;193;p25"/>
          <p:cNvSpPr txBox="1"/>
          <p:nvPr>
            <p:ph hasCustomPrompt="1" idx="7" type="title"/>
          </p:nvPr>
        </p:nvSpPr>
        <p:spPr>
          <a:xfrm flipH="1">
            <a:off x="1101000" y="2543200"/>
            <a:ext cx="2112600" cy="665400"/>
          </a:xfrm>
          <a:prstGeom prst="rect">
            <a:avLst/>
          </a:prstGeom>
        </p:spPr>
        <p:txBody>
          <a:bodyPr anchorCtr="0" anchor="b" bIns="0" lIns="91425" spcFirstLastPara="1" rIns="91425" wrap="square" tIns="0">
            <a:noAutofit/>
          </a:bodyPr>
          <a:lstStyle>
            <a:lvl1pPr lvl="0" rtl="0">
              <a:spcBef>
                <a:spcPts val="0"/>
              </a:spcBef>
              <a:spcAft>
                <a:spcPts val="0"/>
              </a:spcAft>
              <a:buSzPts val="4000"/>
              <a:buNone/>
              <a:defRPr sz="45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94" name="Google Shape;194;p25"/>
          <p:cNvSpPr txBox="1"/>
          <p:nvPr>
            <p:ph hasCustomPrompt="1" idx="8" type="title"/>
          </p:nvPr>
        </p:nvSpPr>
        <p:spPr>
          <a:xfrm flipH="1">
            <a:off x="3515700" y="2543200"/>
            <a:ext cx="2112600" cy="665400"/>
          </a:xfrm>
          <a:prstGeom prst="rect">
            <a:avLst/>
          </a:prstGeom>
        </p:spPr>
        <p:txBody>
          <a:bodyPr anchorCtr="0" anchor="b" bIns="0" lIns="91425" spcFirstLastPara="1" rIns="91425" wrap="square" tIns="0">
            <a:noAutofit/>
          </a:bodyPr>
          <a:lstStyle>
            <a:lvl1pPr lvl="0" rtl="0">
              <a:spcBef>
                <a:spcPts val="0"/>
              </a:spcBef>
              <a:spcAft>
                <a:spcPts val="0"/>
              </a:spcAft>
              <a:buSzPts val="4000"/>
              <a:buNone/>
              <a:defRPr sz="45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95" name="Google Shape;195;p25"/>
          <p:cNvSpPr txBox="1"/>
          <p:nvPr>
            <p:ph hasCustomPrompt="1" idx="9" type="title"/>
          </p:nvPr>
        </p:nvSpPr>
        <p:spPr>
          <a:xfrm flipH="1">
            <a:off x="5930400" y="2543200"/>
            <a:ext cx="2112600" cy="665400"/>
          </a:xfrm>
          <a:prstGeom prst="rect">
            <a:avLst/>
          </a:prstGeom>
        </p:spPr>
        <p:txBody>
          <a:bodyPr anchorCtr="0" anchor="b" bIns="0" lIns="91425" spcFirstLastPara="1" rIns="91425" wrap="square" tIns="0">
            <a:noAutofit/>
          </a:bodyPr>
          <a:lstStyle>
            <a:lvl1pPr lvl="0" rtl="0">
              <a:spcBef>
                <a:spcPts val="0"/>
              </a:spcBef>
              <a:spcAft>
                <a:spcPts val="0"/>
              </a:spcAft>
              <a:buSzPts val="4000"/>
              <a:buNone/>
              <a:defRPr sz="45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196" name="Shape 196"/>
        <p:cNvGrpSpPr/>
        <p:nvPr/>
      </p:nvGrpSpPr>
      <p:grpSpPr>
        <a:xfrm>
          <a:off x="0" y="0"/>
          <a:ext cx="0" cy="0"/>
          <a:chOff x="0" y="0"/>
          <a:chExt cx="0" cy="0"/>
        </a:xfrm>
      </p:grpSpPr>
      <p:sp>
        <p:nvSpPr>
          <p:cNvPr id="197" name="Google Shape;197;p26"/>
          <p:cNvSpPr/>
          <p:nvPr/>
        </p:nvSpPr>
        <p:spPr>
          <a:xfrm>
            <a:off x="575300" y="399975"/>
            <a:ext cx="4991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5714990" y="399975"/>
            <a:ext cx="2846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txBox="1"/>
          <p:nvPr>
            <p:ph type="ctrTitle"/>
          </p:nvPr>
        </p:nvSpPr>
        <p:spPr>
          <a:xfrm>
            <a:off x="796200" y="1327875"/>
            <a:ext cx="4434900" cy="771600"/>
          </a:xfrm>
          <a:prstGeom prst="rect">
            <a:avLst/>
          </a:prstGeom>
        </p:spPr>
        <p:txBody>
          <a:bodyPr anchorCtr="0" anchor="t" bIns="0" lIns="91425" spcFirstLastPara="1" rIns="91425" wrap="square" tIns="0">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0" name="Google Shape;200;p26"/>
          <p:cNvSpPr txBox="1"/>
          <p:nvPr>
            <p:ph idx="1" type="subTitle"/>
          </p:nvPr>
        </p:nvSpPr>
        <p:spPr>
          <a:xfrm>
            <a:off x="796200" y="2637500"/>
            <a:ext cx="4434900" cy="825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1" name="Google Shape;2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02" name="Google Shape;202;p26"/>
          <p:cNvSpPr txBox="1"/>
          <p:nvPr>
            <p:ph idx="2" type="subTitle"/>
          </p:nvPr>
        </p:nvSpPr>
        <p:spPr>
          <a:xfrm>
            <a:off x="796200" y="2176350"/>
            <a:ext cx="4434900" cy="4254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000"/>
              <a:buFont typeface="Arimo"/>
              <a:buNone/>
              <a:defRPr b="1" sz="2000">
                <a:latin typeface="Arimo"/>
                <a:ea typeface="Arimo"/>
                <a:cs typeface="Arimo"/>
                <a:sym typeface="Arimo"/>
              </a:defRPr>
            </a:lvl1pPr>
            <a:lvl2pPr lvl="1" rtl="0" algn="ctr">
              <a:lnSpc>
                <a:spcPct val="100000"/>
              </a:lnSpc>
              <a:spcBef>
                <a:spcPts val="0"/>
              </a:spcBef>
              <a:spcAft>
                <a:spcPts val="0"/>
              </a:spcAft>
              <a:buSzPts val="2000"/>
              <a:buFont typeface="Arimo"/>
              <a:buNone/>
              <a:defRPr b="1" sz="2000">
                <a:latin typeface="Arimo"/>
                <a:ea typeface="Arimo"/>
                <a:cs typeface="Arimo"/>
                <a:sym typeface="Arimo"/>
              </a:defRPr>
            </a:lvl2pPr>
            <a:lvl3pPr lvl="2" rtl="0" algn="ctr">
              <a:lnSpc>
                <a:spcPct val="100000"/>
              </a:lnSpc>
              <a:spcBef>
                <a:spcPts val="0"/>
              </a:spcBef>
              <a:spcAft>
                <a:spcPts val="0"/>
              </a:spcAft>
              <a:buSzPts val="2000"/>
              <a:buFont typeface="Arimo"/>
              <a:buNone/>
              <a:defRPr b="1" sz="2000">
                <a:latin typeface="Arimo"/>
                <a:ea typeface="Arimo"/>
                <a:cs typeface="Arimo"/>
                <a:sym typeface="Arimo"/>
              </a:defRPr>
            </a:lvl3pPr>
            <a:lvl4pPr lvl="3" rtl="0" algn="ctr">
              <a:lnSpc>
                <a:spcPct val="100000"/>
              </a:lnSpc>
              <a:spcBef>
                <a:spcPts val="0"/>
              </a:spcBef>
              <a:spcAft>
                <a:spcPts val="0"/>
              </a:spcAft>
              <a:buSzPts val="2000"/>
              <a:buFont typeface="Arimo"/>
              <a:buNone/>
              <a:defRPr b="1" sz="2000">
                <a:latin typeface="Arimo"/>
                <a:ea typeface="Arimo"/>
                <a:cs typeface="Arimo"/>
                <a:sym typeface="Arimo"/>
              </a:defRPr>
            </a:lvl4pPr>
            <a:lvl5pPr lvl="4" rtl="0" algn="ctr">
              <a:lnSpc>
                <a:spcPct val="100000"/>
              </a:lnSpc>
              <a:spcBef>
                <a:spcPts val="0"/>
              </a:spcBef>
              <a:spcAft>
                <a:spcPts val="0"/>
              </a:spcAft>
              <a:buSzPts val="2000"/>
              <a:buFont typeface="Arimo"/>
              <a:buNone/>
              <a:defRPr b="1" sz="2000">
                <a:latin typeface="Arimo"/>
                <a:ea typeface="Arimo"/>
                <a:cs typeface="Arimo"/>
                <a:sym typeface="Arimo"/>
              </a:defRPr>
            </a:lvl5pPr>
            <a:lvl6pPr lvl="5" rtl="0" algn="ctr">
              <a:lnSpc>
                <a:spcPct val="100000"/>
              </a:lnSpc>
              <a:spcBef>
                <a:spcPts val="0"/>
              </a:spcBef>
              <a:spcAft>
                <a:spcPts val="0"/>
              </a:spcAft>
              <a:buSzPts val="2000"/>
              <a:buFont typeface="Arimo"/>
              <a:buNone/>
              <a:defRPr b="1" sz="2000">
                <a:latin typeface="Arimo"/>
                <a:ea typeface="Arimo"/>
                <a:cs typeface="Arimo"/>
                <a:sym typeface="Arimo"/>
              </a:defRPr>
            </a:lvl6pPr>
            <a:lvl7pPr lvl="6" rtl="0" algn="ctr">
              <a:lnSpc>
                <a:spcPct val="100000"/>
              </a:lnSpc>
              <a:spcBef>
                <a:spcPts val="0"/>
              </a:spcBef>
              <a:spcAft>
                <a:spcPts val="0"/>
              </a:spcAft>
              <a:buSzPts val="2000"/>
              <a:buFont typeface="Arimo"/>
              <a:buNone/>
              <a:defRPr b="1" sz="2000">
                <a:latin typeface="Arimo"/>
                <a:ea typeface="Arimo"/>
                <a:cs typeface="Arimo"/>
                <a:sym typeface="Arimo"/>
              </a:defRPr>
            </a:lvl7pPr>
            <a:lvl8pPr lvl="7" rtl="0" algn="ctr">
              <a:lnSpc>
                <a:spcPct val="100000"/>
              </a:lnSpc>
              <a:spcBef>
                <a:spcPts val="0"/>
              </a:spcBef>
              <a:spcAft>
                <a:spcPts val="0"/>
              </a:spcAft>
              <a:buSzPts val="2000"/>
              <a:buFont typeface="Arimo"/>
              <a:buNone/>
              <a:defRPr b="1" sz="2000">
                <a:latin typeface="Arimo"/>
                <a:ea typeface="Arimo"/>
                <a:cs typeface="Arimo"/>
                <a:sym typeface="Arimo"/>
              </a:defRPr>
            </a:lvl8pPr>
            <a:lvl9pPr lvl="8" rtl="0" algn="ctr">
              <a:lnSpc>
                <a:spcPct val="100000"/>
              </a:lnSpc>
              <a:spcBef>
                <a:spcPts val="0"/>
              </a:spcBef>
              <a:spcAft>
                <a:spcPts val="0"/>
              </a:spcAft>
              <a:buSzPts val="2000"/>
              <a:buFont typeface="Arimo"/>
              <a:buNone/>
              <a:defRPr b="1" sz="2000">
                <a:latin typeface="Arimo"/>
                <a:ea typeface="Arimo"/>
                <a:cs typeface="Arimo"/>
                <a:sym typeface="Arimo"/>
              </a:defRPr>
            </a:lvl9pPr>
          </a:lstStyle>
          <a:p/>
        </p:txBody>
      </p:sp>
      <p:sp>
        <p:nvSpPr>
          <p:cNvPr id="203" name="Google Shape;203;p26"/>
          <p:cNvSpPr txBox="1"/>
          <p:nvPr/>
        </p:nvSpPr>
        <p:spPr>
          <a:xfrm>
            <a:off x="720000" y="3731175"/>
            <a:ext cx="37728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Bellota Text"/>
                <a:ea typeface="Bellota Text"/>
                <a:cs typeface="Bellota Text"/>
                <a:sym typeface="Bellota Text"/>
              </a:rPr>
              <a:t>CREDITS: This presentation template was created by </a:t>
            </a:r>
            <a:r>
              <a:rPr b="1" lang="en" sz="1000">
                <a:solidFill>
                  <a:schemeClr val="dk1"/>
                </a:solidFill>
                <a:uFill>
                  <a:noFill/>
                </a:uFill>
                <a:latin typeface="Bellota Text"/>
                <a:ea typeface="Bellota Text"/>
                <a:cs typeface="Bellota Text"/>
                <a:sym typeface="Bellota Text"/>
                <a:hlinkClick r:id="rId2">
                  <a:extLst>
                    <a:ext uri="{A12FA001-AC4F-418D-AE19-62706E023703}">
                      <ahyp:hlinkClr val="tx"/>
                    </a:ext>
                  </a:extLst>
                </a:hlinkClick>
              </a:rPr>
              <a:t>Slidesgo</a:t>
            </a:r>
            <a:r>
              <a:rPr lang="en" sz="1000">
                <a:solidFill>
                  <a:schemeClr val="dk1"/>
                </a:solidFill>
                <a:latin typeface="Bellota Text"/>
                <a:ea typeface="Bellota Text"/>
                <a:cs typeface="Bellota Text"/>
                <a:sym typeface="Bellota Text"/>
              </a:rPr>
              <a:t>, including icons by </a:t>
            </a:r>
            <a:r>
              <a:rPr b="1" lang="en" sz="1000">
                <a:solidFill>
                  <a:schemeClr val="dk1"/>
                </a:solidFill>
                <a:uFill>
                  <a:noFill/>
                </a:uFill>
                <a:latin typeface="Bellota Text"/>
                <a:ea typeface="Bellota Text"/>
                <a:cs typeface="Bellota Text"/>
                <a:sym typeface="Bellota Text"/>
                <a:hlinkClick r:id="rId3">
                  <a:extLst>
                    <a:ext uri="{A12FA001-AC4F-418D-AE19-62706E023703}">
                      <ahyp:hlinkClr val="tx"/>
                    </a:ext>
                  </a:extLst>
                </a:hlinkClick>
              </a:rPr>
              <a:t>Flaticon</a:t>
            </a:r>
            <a:r>
              <a:rPr b="1" lang="en" sz="1000">
                <a:solidFill>
                  <a:schemeClr val="dk1"/>
                </a:solidFill>
                <a:latin typeface="Bellota Text"/>
                <a:ea typeface="Bellota Text"/>
                <a:cs typeface="Bellota Text"/>
                <a:sym typeface="Bellota Text"/>
              </a:rPr>
              <a:t> </a:t>
            </a:r>
            <a:r>
              <a:rPr lang="en" sz="1000">
                <a:solidFill>
                  <a:schemeClr val="dk1"/>
                </a:solidFill>
                <a:latin typeface="Bellota Text"/>
                <a:ea typeface="Bellota Text"/>
                <a:cs typeface="Bellota Text"/>
                <a:sym typeface="Bellota Text"/>
              </a:rPr>
              <a:t>and infographics &amp; images by </a:t>
            </a:r>
            <a:r>
              <a:rPr b="1" lang="en" sz="1000">
                <a:solidFill>
                  <a:schemeClr val="dk1"/>
                </a:solidFill>
                <a:uFill>
                  <a:noFill/>
                </a:uFill>
                <a:latin typeface="Bellota Text"/>
                <a:ea typeface="Bellota Text"/>
                <a:cs typeface="Bellota Text"/>
                <a:sym typeface="Bellota Text"/>
                <a:hlinkClick r:id="rId4">
                  <a:extLst>
                    <a:ext uri="{A12FA001-AC4F-418D-AE19-62706E023703}">
                      <ahyp:hlinkClr val="tx"/>
                    </a:ext>
                  </a:extLst>
                </a:hlinkClick>
              </a:rPr>
              <a:t>Freepik</a:t>
            </a:r>
            <a:endParaRPr b="1" sz="1000">
              <a:solidFill>
                <a:schemeClr val="dk1"/>
              </a:solidFill>
              <a:latin typeface="Bellota Text"/>
              <a:ea typeface="Bellota Text"/>
              <a:cs typeface="Bellota Text"/>
              <a:sym typeface="Bellota Tex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204" name="Shape 204"/>
        <p:cNvGrpSpPr/>
        <p:nvPr/>
      </p:nvGrpSpPr>
      <p:grpSpPr>
        <a:xfrm>
          <a:off x="0" y="0"/>
          <a:ext cx="0" cy="0"/>
          <a:chOff x="0" y="0"/>
          <a:chExt cx="0" cy="0"/>
        </a:xfrm>
      </p:grpSpPr>
      <p:sp>
        <p:nvSpPr>
          <p:cNvPr id="205" name="Google Shape;205;p27"/>
          <p:cNvSpPr/>
          <p:nvPr/>
        </p:nvSpPr>
        <p:spPr>
          <a:xfrm flipH="1">
            <a:off x="4191450" y="399975"/>
            <a:ext cx="45459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flipH="1">
            <a:off x="412575" y="400500"/>
            <a:ext cx="3560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spTree>
      <p:nvGrpSpPr>
        <p:cNvPr id="207" name="Shape 207"/>
        <p:cNvGrpSpPr/>
        <p:nvPr/>
      </p:nvGrpSpPr>
      <p:grpSpPr>
        <a:xfrm>
          <a:off x="0" y="0"/>
          <a:ext cx="0" cy="0"/>
          <a:chOff x="0" y="0"/>
          <a:chExt cx="0" cy="0"/>
        </a:xfrm>
      </p:grpSpPr>
      <p:sp>
        <p:nvSpPr>
          <p:cNvPr id="208" name="Google Shape;208;p28"/>
          <p:cNvSpPr/>
          <p:nvPr/>
        </p:nvSpPr>
        <p:spPr>
          <a:xfrm flipH="1">
            <a:off x="412513" y="400500"/>
            <a:ext cx="26796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flipH="1">
            <a:off x="3235132" y="400500"/>
            <a:ext cx="26796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flipH="1">
            <a:off x="6057750" y="400500"/>
            <a:ext cx="26796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412575" y="399975"/>
            <a:ext cx="83304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4"/>
          <p:cNvSpPr txBox="1"/>
          <p:nvPr>
            <p:ph idx="1" type="body"/>
          </p:nvPr>
        </p:nvSpPr>
        <p:spPr>
          <a:xfrm>
            <a:off x="720000" y="1152475"/>
            <a:ext cx="7704000" cy="3416400"/>
          </a:xfrm>
          <a:prstGeom prst="rect">
            <a:avLst/>
          </a:prstGeom>
        </p:spPr>
        <p:txBody>
          <a:bodyPr anchorCtr="0" anchor="t" bIns="0" lIns="91425" spcFirstLastPara="1" rIns="91425" wrap="square" tIns="0">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5" name="Google Shape;2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412575" y="399975"/>
            <a:ext cx="45459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5177250" y="400500"/>
            <a:ext cx="3560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720000" y="1529200"/>
            <a:ext cx="3937200" cy="455100"/>
          </a:xfrm>
          <a:prstGeom prst="rect">
            <a:avLst/>
          </a:prstGeom>
        </p:spPr>
        <p:txBody>
          <a:bodyPr anchorCtr="0" anchor="t" bIns="0" lIns="91425" spcFirstLastPara="1" rIns="91425"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1" name="Google Shape;31;p5"/>
          <p:cNvSpPr txBox="1"/>
          <p:nvPr>
            <p:ph idx="1" type="subTitle"/>
          </p:nvPr>
        </p:nvSpPr>
        <p:spPr>
          <a:xfrm>
            <a:off x="720000" y="2290550"/>
            <a:ext cx="28446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 name="Google Shape;32;p5"/>
          <p:cNvSpPr txBox="1"/>
          <p:nvPr>
            <p:ph idx="2" type="subTitle"/>
          </p:nvPr>
        </p:nvSpPr>
        <p:spPr>
          <a:xfrm>
            <a:off x="720000" y="2701925"/>
            <a:ext cx="24498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 name="Google Shape;33;p5"/>
          <p:cNvSpPr txBox="1"/>
          <p:nvPr>
            <p:ph idx="3" type="subTitle"/>
          </p:nvPr>
        </p:nvSpPr>
        <p:spPr>
          <a:xfrm>
            <a:off x="720000" y="3475700"/>
            <a:ext cx="2844600" cy="352500"/>
          </a:xfrm>
          <a:prstGeom prst="rect">
            <a:avLst/>
          </a:prstGeom>
        </p:spPr>
        <p:txBody>
          <a:bodyPr anchorCtr="0" anchor="b" bIns="0" lIns="91425" spcFirstLastPara="1" rIns="91425" wrap="square" tIns="0">
            <a:noAutofit/>
          </a:bodyPr>
          <a:lstStyle>
            <a:lvl1pPr lvl="0" rtl="0">
              <a:spcBef>
                <a:spcPts val="0"/>
              </a:spcBef>
              <a:spcAft>
                <a:spcPts val="0"/>
              </a:spcAft>
              <a:buSzPts val="2000"/>
              <a:buFont typeface="Arimo"/>
              <a:buNone/>
              <a:defRPr b="1" sz="2000">
                <a:latin typeface="Arimo"/>
                <a:ea typeface="Arimo"/>
                <a:cs typeface="Arimo"/>
                <a:sym typeface="Arimo"/>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4" name="Google Shape;34;p5"/>
          <p:cNvSpPr txBox="1"/>
          <p:nvPr>
            <p:ph idx="4" type="subTitle"/>
          </p:nvPr>
        </p:nvSpPr>
        <p:spPr>
          <a:xfrm>
            <a:off x="720000" y="3887075"/>
            <a:ext cx="2449800" cy="494100"/>
          </a:xfrm>
          <a:prstGeom prst="rect">
            <a:avLst/>
          </a:prstGeom>
        </p:spPr>
        <p:txBody>
          <a:bodyPr anchorCtr="0" anchor="b"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p:nvPr/>
        </p:nvSpPr>
        <p:spPr>
          <a:xfrm>
            <a:off x="412575" y="399975"/>
            <a:ext cx="83304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p:nvPr/>
        </p:nvSpPr>
        <p:spPr>
          <a:xfrm>
            <a:off x="412575" y="399975"/>
            <a:ext cx="45459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a:off x="5177250" y="400500"/>
            <a:ext cx="3560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txBox="1"/>
          <p:nvPr>
            <p:ph idx="1" type="body"/>
          </p:nvPr>
        </p:nvSpPr>
        <p:spPr>
          <a:xfrm>
            <a:off x="720000" y="1934325"/>
            <a:ext cx="4077000" cy="2524200"/>
          </a:xfrm>
          <a:prstGeom prst="rect">
            <a:avLst/>
          </a:prstGeom>
        </p:spPr>
        <p:txBody>
          <a:bodyPr anchorCtr="0" anchor="t" bIns="0" lIns="91425" spcFirstLastPara="1" rIns="91425" wrap="square" tIns="0">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3" name="Google Shape;4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4" name="Google Shape;44;p7"/>
          <p:cNvSpPr txBox="1"/>
          <p:nvPr>
            <p:ph type="title"/>
          </p:nvPr>
        </p:nvSpPr>
        <p:spPr>
          <a:xfrm>
            <a:off x="720000" y="1094250"/>
            <a:ext cx="4029900" cy="5940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p:nvPr/>
        </p:nvSpPr>
        <p:spPr>
          <a:xfrm rot="10800000">
            <a:off x="412650" y="2324100"/>
            <a:ext cx="8324700" cy="241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rot="10800000">
            <a:off x="412650" y="399975"/>
            <a:ext cx="8324700" cy="178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type="title"/>
          </p:nvPr>
        </p:nvSpPr>
        <p:spPr>
          <a:xfrm>
            <a:off x="720000" y="2876275"/>
            <a:ext cx="7704000" cy="1224900"/>
          </a:xfrm>
          <a:prstGeom prst="rect">
            <a:avLst/>
          </a:prstGeom>
        </p:spPr>
        <p:txBody>
          <a:bodyPr anchorCtr="0" anchor="ctr" bIns="0" lIns="91425" spcFirstLastPara="1" rIns="91425" wrap="square" tIns="0">
            <a:noAutofit/>
          </a:bodyPr>
          <a:lstStyle>
            <a:lvl1pPr lvl="0" algn="ctr">
              <a:spcBef>
                <a:spcPts val="0"/>
              </a:spcBef>
              <a:spcAft>
                <a:spcPts val="0"/>
              </a:spcAft>
              <a:buSzPts val="4800"/>
              <a:buNone/>
              <a:defRPr sz="6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9" name="Google Shape;4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p:nvPr/>
        </p:nvSpPr>
        <p:spPr>
          <a:xfrm>
            <a:off x="412575" y="399975"/>
            <a:ext cx="45459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a:off x="5177250" y="400500"/>
            <a:ext cx="3560100" cy="434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txBox="1"/>
          <p:nvPr>
            <p:ph type="title"/>
          </p:nvPr>
        </p:nvSpPr>
        <p:spPr>
          <a:xfrm>
            <a:off x="728863" y="1983075"/>
            <a:ext cx="3895500" cy="609300"/>
          </a:xfrm>
          <a:prstGeom prst="rect">
            <a:avLst/>
          </a:prstGeom>
        </p:spPr>
        <p:txBody>
          <a:bodyPr anchorCtr="0" anchor="b" bIns="0" lIns="91425" spcFirstLastPara="1" rIns="91425" wrap="square" tIns="0">
            <a:noAutofit/>
          </a:bodyPr>
          <a:lstStyle>
            <a:lvl1pPr lvl="0">
              <a:spcBef>
                <a:spcPts val="0"/>
              </a:spcBef>
              <a:spcAft>
                <a:spcPts val="0"/>
              </a:spcAft>
              <a:buSzPts val="42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4" name="Google Shape;54;p9"/>
          <p:cNvSpPr txBox="1"/>
          <p:nvPr>
            <p:ph idx="1" type="subTitle"/>
          </p:nvPr>
        </p:nvSpPr>
        <p:spPr>
          <a:xfrm>
            <a:off x="728863" y="2857625"/>
            <a:ext cx="3895500" cy="1546200"/>
          </a:xfrm>
          <a:prstGeom prst="rect">
            <a:avLst/>
          </a:prstGeom>
        </p:spPr>
        <p:txBody>
          <a:bodyPr anchorCtr="0" anchor="t" bIns="0" lIns="91425" spcFirstLastPara="1" rIns="91425" wrap="square" tIns="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0"/>
          <p:cNvSpPr txBox="1"/>
          <p:nvPr>
            <p:ph idx="1" type="body"/>
          </p:nvPr>
        </p:nvSpPr>
        <p:spPr>
          <a:xfrm>
            <a:off x="5408325" y="838650"/>
            <a:ext cx="2678100" cy="2206500"/>
          </a:xfrm>
          <a:prstGeom prst="rect">
            <a:avLst/>
          </a:prstGeom>
        </p:spPr>
        <p:txBody>
          <a:bodyPr anchorCtr="0" anchor="ctr" bIns="0" lIns="91425" spcFirstLastPara="1" rIns="91425" wrap="square" tIns="0">
            <a:noAutofit/>
          </a:bodyPr>
          <a:lstStyle>
            <a:lvl1pPr indent="-228600" lvl="0" marL="457200">
              <a:lnSpc>
                <a:spcPct val="100000"/>
              </a:lnSpc>
              <a:spcBef>
                <a:spcPts val="0"/>
              </a:spcBef>
              <a:spcAft>
                <a:spcPts val="0"/>
              </a:spcAft>
              <a:buSzPts val="1600"/>
              <a:buNone/>
              <a:defRPr b="1" sz="3100">
                <a:latin typeface="Arimo"/>
                <a:ea typeface="Arimo"/>
                <a:cs typeface="Arimo"/>
                <a:sym typeface="Arimo"/>
              </a:defRPr>
            </a:lvl1pPr>
          </a:lstStyle>
          <a:p/>
        </p:txBody>
      </p:sp>
      <p:sp>
        <p:nvSpPr>
          <p:cNvPr id="57" name="Google Shape;5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97425"/>
            <a:ext cx="7704000" cy="455100"/>
          </a:xfrm>
          <a:prstGeom prst="rect">
            <a:avLst/>
          </a:prstGeom>
          <a:noFill/>
          <a:ln>
            <a:noFill/>
          </a:ln>
        </p:spPr>
        <p:txBody>
          <a:bodyPr anchorCtr="0" anchor="t" bIns="0" lIns="91425" spcFirstLastPara="1" rIns="91425" wrap="square" tIns="0">
            <a:noAutofit/>
          </a:bodyPr>
          <a:lstStyle>
            <a:lvl1pPr lvl="0">
              <a:spcBef>
                <a:spcPts val="0"/>
              </a:spcBef>
              <a:spcAft>
                <a:spcPts val="0"/>
              </a:spcAft>
              <a:buClr>
                <a:schemeClr val="dk1"/>
              </a:buClr>
              <a:buSzPts val="2800"/>
              <a:buFont typeface="Arimo"/>
              <a:buNone/>
              <a:defRPr b="1" sz="2800">
                <a:solidFill>
                  <a:schemeClr val="dk1"/>
                </a:solidFill>
                <a:latin typeface="Arimo"/>
                <a:ea typeface="Arimo"/>
                <a:cs typeface="Arimo"/>
                <a:sym typeface="Arimo"/>
              </a:defRPr>
            </a:lvl1pPr>
            <a:lvl2pPr lvl="1">
              <a:spcBef>
                <a:spcPts val="0"/>
              </a:spcBef>
              <a:spcAft>
                <a:spcPts val="0"/>
              </a:spcAft>
              <a:buClr>
                <a:schemeClr val="dk1"/>
              </a:buClr>
              <a:buSzPts val="2800"/>
              <a:buFont typeface="Arimo"/>
              <a:buNone/>
              <a:defRPr b="1" sz="2800">
                <a:solidFill>
                  <a:schemeClr val="dk1"/>
                </a:solidFill>
                <a:latin typeface="Arimo"/>
                <a:ea typeface="Arimo"/>
                <a:cs typeface="Arimo"/>
                <a:sym typeface="Arimo"/>
              </a:defRPr>
            </a:lvl2pPr>
            <a:lvl3pPr lvl="2">
              <a:spcBef>
                <a:spcPts val="0"/>
              </a:spcBef>
              <a:spcAft>
                <a:spcPts val="0"/>
              </a:spcAft>
              <a:buClr>
                <a:schemeClr val="dk1"/>
              </a:buClr>
              <a:buSzPts val="2800"/>
              <a:buFont typeface="Arimo"/>
              <a:buNone/>
              <a:defRPr b="1" sz="2800">
                <a:solidFill>
                  <a:schemeClr val="dk1"/>
                </a:solidFill>
                <a:latin typeface="Arimo"/>
                <a:ea typeface="Arimo"/>
                <a:cs typeface="Arimo"/>
                <a:sym typeface="Arimo"/>
              </a:defRPr>
            </a:lvl3pPr>
            <a:lvl4pPr lvl="3">
              <a:spcBef>
                <a:spcPts val="0"/>
              </a:spcBef>
              <a:spcAft>
                <a:spcPts val="0"/>
              </a:spcAft>
              <a:buClr>
                <a:schemeClr val="dk1"/>
              </a:buClr>
              <a:buSzPts val="2800"/>
              <a:buFont typeface="Arimo"/>
              <a:buNone/>
              <a:defRPr b="1" sz="2800">
                <a:solidFill>
                  <a:schemeClr val="dk1"/>
                </a:solidFill>
                <a:latin typeface="Arimo"/>
                <a:ea typeface="Arimo"/>
                <a:cs typeface="Arimo"/>
                <a:sym typeface="Arimo"/>
              </a:defRPr>
            </a:lvl4pPr>
            <a:lvl5pPr lvl="4">
              <a:spcBef>
                <a:spcPts val="0"/>
              </a:spcBef>
              <a:spcAft>
                <a:spcPts val="0"/>
              </a:spcAft>
              <a:buClr>
                <a:schemeClr val="dk1"/>
              </a:buClr>
              <a:buSzPts val="2800"/>
              <a:buFont typeface="Arimo"/>
              <a:buNone/>
              <a:defRPr b="1" sz="2800">
                <a:solidFill>
                  <a:schemeClr val="dk1"/>
                </a:solidFill>
                <a:latin typeface="Arimo"/>
                <a:ea typeface="Arimo"/>
                <a:cs typeface="Arimo"/>
                <a:sym typeface="Arimo"/>
              </a:defRPr>
            </a:lvl5pPr>
            <a:lvl6pPr lvl="5">
              <a:spcBef>
                <a:spcPts val="0"/>
              </a:spcBef>
              <a:spcAft>
                <a:spcPts val="0"/>
              </a:spcAft>
              <a:buClr>
                <a:schemeClr val="dk1"/>
              </a:buClr>
              <a:buSzPts val="2800"/>
              <a:buFont typeface="Arimo"/>
              <a:buNone/>
              <a:defRPr b="1" sz="2800">
                <a:solidFill>
                  <a:schemeClr val="dk1"/>
                </a:solidFill>
                <a:latin typeface="Arimo"/>
                <a:ea typeface="Arimo"/>
                <a:cs typeface="Arimo"/>
                <a:sym typeface="Arimo"/>
              </a:defRPr>
            </a:lvl6pPr>
            <a:lvl7pPr lvl="6">
              <a:spcBef>
                <a:spcPts val="0"/>
              </a:spcBef>
              <a:spcAft>
                <a:spcPts val="0"/>
              </a:spcAft>
              <a:buClr>
                <a:schemeClr val="dk1"/>
              </a:buClr>
              <a:buSzPts val="2800"/>
              <a:buFont typeface="Arimo"/>
              <a:buNone/>
              <a:defRPr b="1" sz="2800">
                <a:solidFill>
                  <a:schemeClr val="dk1"/>
                </a:solidFill>
                <a:latin typeface="Arimo"/>
                <a:ea typeface="Arimo"/>
                <a:cs typeface="Arimo"/>
                <a:sym typeface="Arimo"/>
              </a:defRPr>
            </a:lvl7pPr>
            <a:lvl8pPr lvl="7">
              <a:spcBef>
                <a:spcPts val="0"/>
              </a:spcBef>
              <a:spcAft>
                <a:spcPts val="0"/>
              </a:spcAft>
              <a:buClr>
                <a:schemeClr val="dk1"/>
              </a:buClr>
              <a:buSzPts val="2800"/>
              <a:buFont typeface="Arimo"/>
              <a:buNone/>
              <a:defRPr b="1" sz="2800">
                <a:solidFill>
                  <a:schemeClr val="dk1"/>
                </a:solidFill>
                <a:latin typeface="Arimo"/>
                <a:ea typeface="Arimo"/>
                <a:cs typeface="Arimo"/>
                <a:sym typeface="Arimo"/>
              </a:defRPr>
            </a:lvl8pPr>
            <a:lvl9pPr lvl="8">
              <a:spcBef>
                <a:spcPts val="0"/>
              </a:spcBef>
              <a:spcAft>
                <a:spcPts val="0"/>
              </a:spcAft>
              <a:buClr>
                <a:schemeClr val="dk1"/>
              </a:buClr>
              <a:buSzPts val="2800"/>
              <a:buFont typeface="Arimo"/>
              <a:buNone/>
              <a:defRPr b="1" sz="2800">
                <a:solidFill>
                  <a:schemeClr val="dk1"/>
                </a:solidFill>
                <a:latin typeface="Arimo"/>
                <a:ea typeface="Arimo"/>
                <a:cs typeface="Arimo"/>
                <a:sym typeface="Arimo"/>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0" lIns="91425" spcFirstLastPara="1" rIns="91425" wrap="square" tIns="0">
            <a:noAutofit/>
          </a:bodyPr>
          <a:lstStyle>
            <a:lvl1pPr indent="-330200" lvl="0" marL="457200">
              <a:lnSpc>
                <a:spcPct val="100000"/>
              </a:lnSpc>
              <a:spcBef>
                <a:spcPts val="0"/>
              </a:spcBef>
              <a:spcAft>
                <a:spcPts val="0"/>
              </a:spcAft>
              <a:buClr>
                <a:schemeClr val="dk1"/>
              </a:buClr>
              <a:buSzPts val="1600"/>
              <a:buFont typeface="Bellota Text"/>
              <a:buChar char="●"/>
              <a:defRPr sz="1600">
                <a:solidFill>
                  <a:schemeClr val="dk1"/>
                </a:solidFill>
                <a:latin typeface="Bellota Text"/>
                <a:ea typeface="Bellota Text"/>
                <a:cs typeface="Bellota Text"/>
                <a:sym typeface="Bellota Text"/>
              </a:defRPr>
            </a:lvl1pPr>
            <a:lvl2pPr indent="-330200" lvl="1" marL="914400">
              <a:lnSpc>
                <a:spcPct val="100000"/>
              </a:lnSpc>
              <a:spcBef>
                <a:spcPts val="0"/>
              </a:spcBef>
              <a:spcAft>
                <a:spcPts val="0"/>
              </a:spcAft>
              <a:buClr>
                <a:schemeClr val="dk1"/>
              </a:buClr>
              <a:buSzPts val="1600"/>
              <a:buFont typeface="Bellota Text"/>
              <a:buChar char="○"/>
              <a:defRPr sz="1600">
                <a:solidFill>
                  <a:schemeClr val="dk1"/>
                </a:solidFill>
                <a:latin typeface="Bellota Text"/>
                <a:ea typeface="Bellota Text"/>
                <a:cs typeface="Bellota Text"/>
                <a:sym typeface="Bellota Text"/>
              </a:defRPr>
            </a:lvl2pPr>
            <a:lvl3pPr indent="-330200" lvl="2" marL="1371600">
              <a:lnSpc>
                <a:spcPct val="100000"/>
              </a:lnSpc>
              <a:spcBef>
                <a:spcPts val="0"/>
              </a:spcBef>
              <a:spcAft>
                <a:spcPts val="0"/>
              </a:spcAft>
              <a:buClr>
                <a:schemeClr val="dk1"/>
              </a:buClr>
              <a:buSzPts val="1600"/>
              <a:buFont typeface="Bellota Text"/>
              <a:buChar char="■"/>
              <a:defRPr sz="1600">
                <a:solidFill>
                  <a:schemeClr val="dk1"/>
                </a:solidFill>
                <a:latin typeface="Bellota Text"/>
                <a:ea typeface="Bellota Text"/>
                <a:cs typeface="Bellota Text"/>
                <a:sym typeface="Bellota Text"/>
              </a:defRPr>
            </a:lvl3pPr>
            <a:lvl4pPr indent="-330200" lvl="3" marL="1828800">
              <a:lnSpc>
                <a:spcPct val="100000"/>
              </a:lnSpc>
              <a:spcBef>
                <a:spcPts val="0"/>
              </a:spcBef>
              <a:spcAft>
                <a:spcPts val="0"/>
              </a:spcAft>
              <a:buClr>
                <a:schemeClr val="dk1"/>
              </a:buClr>
              <a:buSzPts val="1600"/>
              <a:buFont typeface="Bellota Text"/>
              <a:buChar char="●"/>
              <a:defRPr sz="1600">
                <a:solidFill>
                  <a:schemeClr val="dk1"/>
                </a:solidFill>
                <a:latin typeface="Bellota Text"/>
                <a:ea typeface="Bellota Text"/>
                <a:cs typeface="Bellota Text"/>
                <a:sym typeface="Bellota Text"/>
              </a:defRPr>
            </a:lvl4pPr>
            <a:lvl5pPr indent="-330200" lvl="4" marL="2286000">
              <a:lnSpc>
                <a:spcPct val="100000"/>
              </a:lnSpc>
              <a:spcBef>
                <a:spcPts val="0"/>
              </a:spcBef>
              <a:spcAft>
                <a:spcPts val="0"/>
              </a:spcAft>
              <a:buClr>
                <a:schemeClr val="dk1"/>
              </a:buClr>
              <a:buSzPts val="1600"/>
              <a:buFont typeface="Bellota Text"/>
              <a:buChar char="○"/>
              <a:defRPr sz="1600">
                <a:solidFill>
                  <a:schemeClr val="dk1"/>
                </a:solidFill>
                <a:latin typeface="Bellota Text"/>
                <a:ea typeface="Bellota Text"/>
                <a:cs typeface="Bellota Text"/>
                <a:sym typeface="Bellota Text"/>
              </a:defRPr>
            </a:lvl5pPr>
            <a:lvl6pPr indent="-330200" lvl="5" marL="2743200">
              <a:lnSpc>
                <a:spcPct val="100000"/>
              </a:lnSpc>
              <a:spcBef>
                <a:spcPts val="0"/>
              </a:spcBef>
              <a:spcAft>
                <a:spcPts val="0"/>
              </a:spcAft>
              <a:buClr>
                <a:schemeClr val="dk1"/>
              </a:buClr>
              <a:buSzPts val="1600"/>
              <a:buFont typeface="Bellota Text"/>
              <a:buChar char="■"/>
              <a:defRPr sz="1600">
                <a:solidFill>
                  <a:schemeClr val="dk1"/>
                </a:solidFill>
                <a:latin typeface="Bellota Text"/>
                <a:ea typeface="Bellota Text"/>
                <a:cs typeface="Bellota Text"/>
                <a:sym typeface="Bellota Text"/>
              </a:defRPr>
            </a:lvl6pPr>
            <a:lvl7pPr indent="-330200" lvl="6" marL="3200400">
              <a:lnSpc>
                <a:spcPct val="100000"/>
              </a:lnSpc>
              <a:spcBef>
                <a:spcPts val="0"/>
              </a:spcBef>
              <a:spcAft>
                <a:spcPts val="0"/>
              </a:spcAft>
              <a:buClr>
                <a:schemeClr val="dk1"/>
              </a:buClr>
              <a:buSzPts val="1600"/>
              <a:buFont typeface="Bellota Text"/>
              <a:buChar char="●"/>
              <a:defRPr sz="1600">
                <a:solidFill>
                  <a:schemeClr val="dk1"/>
                </a:solidFill>
                <a:latin typeface="Bellota Text"/>
                <a:ea typeface="Bellota Text"/>
                <a:cs typeface="Bellota Text"/>
                <a:sym typeface="Bellota Text"/>
              </a:defRPr>
            </a:lvl7pPr>
            <a:lvl8pPr indent="-330200" lvl="7" marL="3657600">
              <a:lnSpc>
                <a:spcPct val="100000"/>
              </a:lnSpc>
              <a:spcBef>
                <a:spcPts val="0"/>
              </a:spcBef>
              <a:spcAft>
                <a:spcPts val="0"/>
              </a:spcAft>
              <a:buClr>
                <a:schemeClr val="dk1"/>
              </a:buClr>
              <a:buSzPts val="1600"/>
              <a:buFont typeface="Bellota Text"/>
              <a:buChar char="○"/>
              <a:defRPr sz="1600">
                <a:solidFill>
                  <a:schemeClr val="dk1"/>
                </a:solidFill>
                <a:latin typeface="Bellota Text"/>
                <a:ea typeface="Bellota Text"/>
                <a:cs typeface="Bellota Text"/>
                <a:sym typeface="Bellota Text"/>
              </a:defRPr>
            </a:lvl8pPr>
            <a:lvl9pPr indent="-330200" lvl="8" marL="4114800">
              <a:lnSpc>
                <a:spcPct val="100000"/>
              </a:lnSpc>
              <a:spcBef>
                <a:spcPts val="0"/>
              </a:spcBef>
              <a:spcAft>
                <a:spcPts val="0"/>
              </a:spcAft>
              <a:buClr>
                <a:schemeClr val="dk1"/>
              </a:buClr>
              <a:buSzPts val="1600"/>
              <a:buFont typeface="Bellota Text"/>
              <a:buChar char="■"/>
              <a:defRPr sz="1600">
                <a:solidFill>
                  <a:schemeClr val="dk1"/>
                </a:solidFill>
                <a:latin typeface="Bellota Text"/>
                <a:ea typeface="Bellota Text"/>
                <a:cs typeface="Bellota Text"/>
                <a:sym typeface="Bellota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hyperlink" Target="http://sci-hub.ren/10.1093/RFS/15.1.1" TargetMode="External"/><Relationship Id="rId4" Type="http://schemas.openxmlformats.org/officeDocument/2006/relationships/hyperlink" Target="https://www.jianguoyun.com/p/DVvK0jgQtKiFCBjEwvcD" TargetMode="External"/><Relationship Id="rId5" Type="http://schemas.openxmlformats.org/officeDocument/2006/relationships/hyperlink" Target="https://doi.org/10.1186/s40854-020-00217-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ctrTitle"/>
          </p:nvPr>
        </p:nvSpPr>
        <p:spPr>
          <a:xfrm>
            <a:off x="796200" y="1756349"/>
            <a:ext cx="4434900" cy="20367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2600"/>
              <a:t>Leverage on-chain data to predict and Trade Crypto</a:t>
            </a:r>
            <a:endParaRPr sz="2600"/>
          </a:p>
        </p:txBody>
      </p:sp>
      <p:sp>
        <p:nvSpPr>
          <p:cNvPr id="216" name="Google Shape;216;p29"/>
          <p:cNvSpPr txBox="1"/>
          <p:nvPr>
            <p:ph idx="1" type="subTitle"/>
          </p:nvPr>
        </p:nvSpPr>
        <p:spPr>
          <a:xfrm>
            <a:off x="796200" y="4097699"/>
            <a:ext cx="4434900" cy="2859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A naive attempt on multi-ML models</a:t>
            </a:r>
            <a:endParaRPr/>
          </a:p>
        </p:txBody>
      </p:sp>
      <p:cxnSp>
        <p:nvCxnSpPr>
          <p:cNvPr id="217" name="Google Shape;217;p29"/>
          <p:cNvCxnSpPr/>
          <p:nvPr/>
        </p:nvCxnSpPr>
        <p:spPr>
          <a:xfrm>
            <a:off x="805825" y="3947887"/>
            <a:ext cx="4140600" cy="0"/>
          </a:xfrm>
          <a:prstGeom prst="straightConnector1">
            <a:avLst/>
          </a:prstGeom>
          <a:noFill/>
          <a:ln cap="flat" cmpd="sng" w="9525">
            <a:solidFill>
              <a:schemeClr val="dk1"/>
            </a:solidFill>
            <a:prstDash val="solid"/>
            <a:round/>
            <a:headEnd len="med" w="med" type="none"/>
            <a:tailEnd len="med" w="med" type="none"/>
          </a:ln>
        </p:spPr>
      </p:cxnSp>
      <p:cxnSp>
        <p:nvCxnSpPr>
          <p:cNvPr id="218" name="Google Shape;218;p29"/>
          <p:cNvCxnSpPr/>
          <p:nvPr/>
        </p:nvCxnSpPr>
        <p:spPr>
          <a:xfrm>
            <a:off x="805825" y="4533424"/>
            <a:ext cx="4140600" cy="0"/>
          </a:xfrm>
          <a:prstGeom prst="straightConnector1">
            <a:avLst/>
          </a:prstGeom>
          <a:noFill/>
          <a:ln cap="flat" cmpd="sng" w="9525">
            <a:solidFill>
              <a:schemeClr val="dk1"/>
            </a:solidFill>
            <a:prstDash val="solid"/>
            <a:round/>
            <a:headEnd len="med" w="med" type="none"/>
            <a:tailEnd len="med" w="med" type="none"/>
          </a:ln>
        </p:spPr>
      </p:cxnSp>
      <p:pic>
        <p:nvPicPr>
          <p:cNvPr id="219" name="Google Shape;219;p29"/>
          <p:cNvPicPr preferRelativeResize="0"/>
          <p:nvPr/>
        </p:nvPicPr>
        <p:blipFill>
          <a:blip r:embed="rId3">
            <a:alphaModFix/>
          </a:blip>
          <a:stretch>
            <a:fillRect/>
          </a:stretch>
        </p:blipFill>
        <p:spPr>
          <a:xfrm>
            <a:off x="805825" y="425825"/>
            <a:ext cx="3884201" cy="2560375"/>
          </a:xfrm>
          <a:prstGeom prst="rect">
            <a:avLst/>
          </a:prstGeom>
          <a:noFill/>
          <a:ln>
            <a:noFill/>
          </a:ln>
        </p:spPr>
      </p:pic>
      <p:sp>
        <p:nvSpPr>
          <p:cNvPr id="220" name="Google Shape;220;p29"/>
          <p:cNvSpPr txBox="1"/>
          <p:nvPr>
            <p:ph idx="1" type="subTitle"/>
          </p:nvPr>
        </p:nvSpPr>
        <p:spPr>
          <a:xfrm>
            <a:off x="5788875" y="4217675"/>
            <a:ext cx="2738100" cy="6315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100">
                <a:latin typeface="Calibri"/>
                <a:ea typeface="Calibri"/>
                <a:cs typeface="Calibri"/>
                <a:sym typeface="Calibri"/>
              </a:rPr>
              <a:t>Team Member: Zhang Yi, Tang Qiyin, Li Xuan, Cai Xiwen, </a:t>
            </a:r>
            <a:r>
              <a:rPr lang="en" sz="1100">
                <a:latin typeface="Calibri"/>
                <a:ea typeface="Calibri"/>
                <a:cs typeface="Calibri"/>
                <a:sym typeface="Calibri"/>
              </a:rPr>
              <a:t>DAO DUY HUNG, Cai Yuxin</a:t>
            </a:r>
            <a:endParaRPr sz="11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653625" y="51447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200">
                <a:solidFill>
                  <a:srgbClr val="F1C232"/>
                </a:solidFill>
                <a:latin typeface="Microsoft YaHei"/>
                <a:ea typeface="Microsoft YaHei"/>
                <a:cs typeface="Microsoft YaHei"/>
                <a:sym typeface="Microsoft YaHei"/>
              </a:rPr>
              <a:t>Data Description</a:t>
            </a:r>
            <a:endParaRPr sz="3000">
              <a:solidFill>
                <a:srgbClr val="F1C232"/>
              </a:solidFill>
            </a:endParaRPr>
          </a:p>
        </p:txBody>
      </p:sp>
      <p:sp>
        <p:nvSpPr>
          <p:cNvPr id="312" name="Google Shape;312;p38"/>
          <p:cNvSpPr txBox="1"/>
          <p:nvPr/>
        </p:nvSpPr>
        <p:spPr>
          <a:xfrm>
            <a:off x="653625" y="903200"/>
            <a:ext cx="2223300" cy="18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ASOL</a:t>
            </a:r>
            <a:endParaRPr b="1">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ASOL is the average age (in days) of spent transaction outputs. Outputs with a lifespan of less than 1h are discarded.</a:t>
            </a:r>
            <a:endParaRPr sz="1200">
              <a:solidFill>
                <a:schemeClr val="dk1"/>
              </a:solidFill>
              <a:latin typeface="Calibri"/>
              <a:ea typeface="Calibri"/>
              <a:cs typeface="Calibri"/>
              <a:sym typeface="Calibri"/>
            </a:endParaRPr>
          </a:p>
          <a:p>
            <a:pPr indent="0" lvl="0" marL="0" rtl="0" algn="l">
              <a:lnSpc>
                <a:spcPct val="115000"/>
              </a:lnSpc>
              <a:spcBef>
                <a:spcPts val="1000"/>
              </a:spcBef>
              <a:spcAft>
                <a:spcPts val="0"/>
              </a:spcAft>
              <a:buNone/>
            </a:pPr>
            <a:r>
              <a:rPr lang="en" u="sng">
                <a:solidFill>
                  <a:srgbClr val="44546A"/>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313" name="Google Shape;313;p38"/>
          <p:cNvSpPr txBox="1"/>
          <p:nvPr/>
        </p:nvSpPr>
        <p:spPr>
          <a:xfrm>
            <a:off x="5707825" y="3190400"/>
            <a:ext cx="2223300" cy="125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Net Unrealized P/L</a:t>
            </a:r>
            <a:endParaRPr b="1" sz="1600">
              <a:solidFill>
                <a:srgbClr val="F1C232"/>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Net Unrealized Profit/Loss is the difference between Relative Unrealized Profit </a:t>
            </a:r>
            <a:endParaRPr sz="1000">
              <a:solidFill>
                <a:schemeClr val="dk1"/>
              </a:solidFill>
              <a:latin typeface="Bellota Text"/>
              <a:ea typeface="Bellota Text"/>
              <a:cs typeface="Bellota Text"/>
              <a:sym typeface="Bellota Text"/>
            </a:endParaRPr>
          </a:p>
        </p:txBody>
      </p:sp>
      <p:sp>
        <p:nvSpPr>
          <p:cNvPr id="314" name="Google Shape;314;p38"/>
          <p:cNvSpPr txBox="1"/>
          <p:nvPr/>
        </p:nvSpPr>
        <p:spPr>
          <a:xfrm>
            <a:off x="5702700" y="903200"/>
            <a:ext cx="2223300" cy="22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Fee Ratio Multiple</a:t>
            </a:r>
            <a:endParaRPr b="1">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FRM is defined as the ratio between the total miner revenue  and transaction fees. FRM is a measure of a blockchain's security and gives an assessment how secure a chain is once block rewards disappear. </a:t>
            </a:r>
            <a:endParaRPr sz="1200">
              <a:solidFill>
                <a:schemeClr val="dk1"/>
              </a:solidFill>
              <a:latin typeface="Bellota Text"/>
              <a:ea typeface="Bellota Text"/>
              <a:cs typeface="Bellota Text"/>
              <a:sym typeface="Bellota Text"/>
            </a:endParaRPr>
          </a:p>
        </p:txBody>
      </p:sp>
      <p:sp>
        <p:nvSpPr>
          <p:cNvPr id="315" name="Google Shape;315;p38"/>
          <p:cNvSpPr txBox="1"/>
          <p:nvPr/>
        </p:nvSpPr>
        <p:spPr>
          <a:xfrm>
            <a:off x="753150" y="2362950"/>
            <a:ext cx="2223300" cy="223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Gas</a:t>
            </a:r>
            <a:endParaRPr b="1" sz="1600">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The median gas price paid per transaction.</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 sz="1600">
                <a:solidFill>
                  <a:srgbClr val="F1C232"/>
                </a:solidFill>
                <a:latin typeface="Calibri"/>
                <a:ea typeface="Calibri"/>
                <a:cs typeface="Calibri"/>
                <a:sym typeface="Calibri"/>
              </a:rPr>
              <a:t>Liveliness</a:t>
            </a:r>
            <a:endParaRPr b="1" sz="1600">
              <a:solidFill>
                <a:srgbClr val="F1C232"/>
              </a:solidFill>
              <a:latin typeface="Calibri"/>
              <a:ea typeface="Calibri"/>
              <a:cs typeface="Calibri"/>
              <a:sym typeface="Calibri"/>
            </a:endParaRPr>
          </a:p>
          <a:p>
            <a:pPr indent="0" lvl="0" marL="0" rtl="0" algn="l">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The difference in volume flowing into exchanges and out of exchanges, i.e. the net flow of coins into/out of exchanges</a:t>
            </a:r>
            <a:endParaRPr b="1">
              <a:solidFill>
                <a:schemeClr val="dk1"/>
              </a:solidFill>
              <a:latin typeface="Calibri"/>
              <a:ea typeface="Calibri"/>
              <a:cs typeface="Calibri"/>
              <a:sym typeface="Calibri"/>
            </a:endParaRPr>
          </a:p>
        </p:txBody>
      </p:sp>
      <p:sp>
        <p:nvSpPr>
          <p:cNvPr id="316" name="Google Shape;316;p38"/>
          <p:cNvSpPr txBox="1"/>
          <p:nvPr/>
        </p:nvSpPr>
        <p:spPr>
          <a:xfrm>
            <a:off x="3227925" y="2568650"/>
            <a:ext cx="2223300" cy="249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800"/>
              <a:buFont typeface="Arial"/>
              <a:buNone/>
            </a:pPr>
            <a:r>
              <a:rPr b="1" lang="en" sz="1600">
                <a:solidFill>
                  <a:srgbClr val="F1C232"/>
                </a:solidFill>
                <a:latin typeface="Calibri"/>
                <a:ea typeface="Calibri"/>
                <a:cs typeface="Calibri"/>
                <a:sym typeface="Calibri"/>
              </a:rPr>
              <a:t>Fee Ratio Multiple</a:t>
            </a:r>
            <a:endParaRPr b="1">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FRM is defined as the ratio between the total miner revenue  and transaction fees. FRM is a measure of a blockchain's security and gives an assessment how secure a chain is once block rewards disappear.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 </a:t>
            </a:r>
            <a:endParaRPr sz="1200">
              <a:solidFill>
                <a:schemeClr val="dk1"/>
              </a:solidFill>
              <a:latin typeface="Bellota Text"/>
              <a:ea typeface="Bellota Text"/>
              <a:cs typeface="Bellota Text"/>
              <a:sym typeface="Bellota Text"/>
            </a:endParaRPr>
          </a:p>
        </p:txBody>
      </p:sp>
      <p:sp>
        <p:nvSpPr>
          <p:cNvPr id="317" name="Google Shape;317;p38"/>
          <p:cNvSpPr txBox="1"/>
          <p:nvPr/>
        </p:nvSpPr>
        <p:spPr>
          <a:xfrm>
            <a:off x="3109200" y="946600"/>
            <a:ext cx="2223300" cy="165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SOPR</a:t>
            </a:r>
            <a:endParaRPr b="1" sz="1600">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The Spent Output Profit Ratio (SOPR) is computed by dividing the realized value (in USD) divided by the value at creation (USD) of a spent output.</a:t>
            </a:r>
            <a:endParaRPr sz="1200">
              <a:solidFill>
                <a:schemeClr val="dk1"/>
              </a:solidFill>
              <a:latin typeface="Bellota Text"/>
              <a:ea typeface="Bellota Text"/>
              <a:cs typeface="Bellota Text"/>
              <a:sym typeface="Bellota Text"/>
            </a:endParaRPr>
          </a:p>
        </p:txBody>
      </p:sp>
      <p:cxnSp>
        <p:nvCxnSpPr>
          <p:cNvPr id="318" name="Google Shape;318;p38"/>
          <p:cNvCxnSpPr/>
          <p:nvPr/>
        </p:nvCxnSpPr>
        <p:spPr>
          <a:xfrm flipH="1" rot="10800000">
            <a:off x="718975" y="890325"/>
            <a:ext cx="7350300" cy="33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653625" y="51447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200">
                <a:solidFill>
                  <a:srgbClr val="F1C232"/>
                </a:solidFill>
                <a:latin typeface="Microsoft YaHei"/>
                <a:ea typeface="Microsoft YaHei"/>
                <a:cs typeface="Microsoft YaHei"/>
                <a:sym typeface="Microsoft YaHei"/>
              </a:rPr>
              <a:t>Data Description</a:t>
            </a:r>
            <a:endParaRPr sz="3000">
              <a:solidFill>
                <a:srgbClr val="F1C232"/>
              </a:solidFill>
            </a:endParaRPr>
          </a:p>
        </p:txBody>
      </p:sp>
      <p:sp>
        <p:nvSpPr>
          <p:cNvPr id="324" name="Google Shape;324;p39"/>
          <p:cNvSpPr txBox="1"/>
          <p:nvPr/>
        </p:nvSpPr>
        <p:spPr>
          <a:xfrm>
            <a:off x="653625" y="903200"/>
            <a:ext cx="2223300" cy="231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800"/>
              <a:buFont typeface="Arial"/>
              <a:buNone/>
            </a:pPr>
            <a:r>
              <a:rPr b="1" lang="en" sz="1600">
                <a:solidFill>
                  <a:srgbClr val="F1C232"/>
                </a:solidFill>
                <a:latin typeface="Calibri"/>
                <a:ea typeface="Calibri"/>
                <a:cs typeface="Calibri"/>
                <a:sym typeface="Calibri"/>
              </a:rPr>
              <a:t>Short Term Holder </a:t>
            </a:r>
            <a:endParaRPr b="1" sz="1600">
              <a:solidFill>
                <a:srgbClr val="F1C232"/>
              </a:solidFill>
              <a:latin typeface="Calibri"/>
              <a:ea typeface="Calibri"/>
              <a:cs typeface="Calibri"/>
              <a:sym typeface="Calibri"/>
            </a:endParaRPr>
          </a:p>
          <a:p>
            <a:pPr indent="0" lvl="0" marL="0" rtl="0" algn="l">
              <a:spcBef>
                <a:spcPts val="0"/>
              </a:spcBef>
              <a:spcAft>
                <a:spcPts val="0"/>
              </a:spcAft>
              <a:buClr>
                <a:schemeClr val="lt1"/>
              </a:buClr>
              <a:buSzPts val="1800"/>
              <a:buFont typeface="Arial"/>
              <a:buNone/>
            </a:pPr>
            <a:r>
              <a:rPr b="1" lang="en" sz="1600">
                <a:solidFill>
                  <a:srgbClr val="F1C232"/>
                </a:solidFill>
                <a:latin typeface="Calibri"/>
                <a:ea typeface="Calibri"/>
                <a:cs typeface="Calibri"/>
                <a:sym typeface="Calibri"/>
              </a:rPr>
              <a:t>NUPL</a:t>
            </a:r>
            <a:endParaRPr b="1">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STH-NUPL is Net Unrealized Profit/Loss that takes into account only UTXOs younger than 155 days and serves as an indicator to assess the behaviour of short term investors. </a:t>
            </a:r>
            <a:endParaRPr sz="1200">
              <a:solidFill>
                <a:schemeClr val="dk1"/>
              </a:solidFill>
              <a:latin typeface="Calibri"/>
              <a:ea typeface="Calibri"/>
              <a:cs typeface="Calibri"/>
              <a:sym typeface="Calibri"/>
            </a:endParaRPr>
          </a:p>
          <a:p>
            <a:pPr indent="0" lvl="0" marL="0" rtl="0" algn="l">
              <a:lnSpc>
                <a:spcPct val="115000"/>
              </a:lnSpc>
              <a:spcBef>
                <a:spcPts val="1000"/>
              </a:spcBef>
              <a:spcAft>
                <a:spcPts val="0"/>
              </a:spcAft>
              <a:buNone/>
            </a:pPr>
            <a:r>
              <a:rPr lang="en" u="sng">
                <a:solidFill>
                  <a:srgbClr val="44546A"/>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325" name="Google Shape;325;p39"/>
          <p:cNvSpPr txBox="1"/>
          <p:nvPr/>
        </p:nvSpPr>
        <p:spPr>
          <a:xfrm>
            <a:off x="5845975" y="890325"/>
            <a:ext cx="2223300" cy="313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800"/>
              <a:buFont typeface="Arial"/>
              <a:buNone/>
            </a:pPr>
            <a:r>
              <a:rPr b="1" lang="en" sz="1600">
                <a:solidFill>
                  <a:srgbClr val="F1C232"/>
                </a:solidFill>
                <a:latin typeface="Calibri"/>
                <a:ea typeface="Calibri"/>
                <a:cs typeface="Calibri"/>
                <a:sym typeface="Calibri"/>
              </a:rPr>
              <a:t>MVRV_Z_Score</a:t>
            </a:r>
            <a:endParaRPr b="1" sz="1200">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The MVRV Z-Score evaluates whether Bitcoin is overvalued or undervalued relative to its ‘fair value’. When the market value, measured as network valuation by spot price multiplied by supply, is significantly higher than the realized value, represented by the cumulative capital inflow into the asset, it has typically signaled a market top (red zone). </a:t>
            </a:r>
            <a:endParaRPr sz="1200">
              <a:solidFill>
                <a:schemeClr val="dk1"/>
              </a:solidFill>
              <a:latin typeface="Bellota Text"/>
              <a:ea typeface="Bellota Text"/>
              <a:cs typeface="Bellota Text"/>
              <a:sym typeface="Bellota Text"/>
            </a:endParaRPr>
          </a:p>
        </p:txBody>
      </p:sp>
      <p:sp>
        <p:nvSpPr>
          <p:cNvPr id="326" name="Google Shape;326;p39"/>
          <p:cNvSpPr txBox="1"/>
          <p:nvPr/>
        </p:nvSpPr>
        <p:spPr>
          <a:xfrm>
            <a:off x="653625" y="2830250"/>
            <a:ext cx="2223300" cy="20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800"/>
              <a:buFont typeface="Arial"/>
              <a:buNone/>
            </a:pPr>
            <a:r>
              <a:rPr b="1" lang="en" sz="1600">
                <a:solidFill>
                  <a:srgbClr val="F1C232"/>
                </a:solidFill>
                <a:latin typeface="Calibri"/>
                <a:ea typeface="Calibri"/>
                <a:cs typeface="Calibri"/>
                <a:sym typeface="Calibri"/>
              </a:rPr>
              <a:t>NVT Signal</a:t>
            </a:r>
            <a:endParaRPr b="1">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100"/>
              <a:buFont typeface="Arial"/>
              <a:buNone/>
            </a:pPr>
            <a:r>
              <a:rPr lang="en" sz="1200">
                <a:solidFill>
                  <a:schemeClr val="dk1"/>
                </a:solidFill>
                <a:latin typeface="Calibri"/>
                <a:ea typeface="Calibri"/>
                <a:cs typeface="Calibri"/>
                <a:sym typeface="Calibri"/>
              </a:rPr>
              <a:t>NVTS is a modified version of the original NVT Ratio. It uses a 90 day moving average of the daily transaction volume in the denominator instead of the raw daily transaction volume.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7" name="Google Shape;327;p39"/>
          <p:cNvSpPr txBox="1"/>
          <p:nvPr/>
        </p:nvSpPr>
        <p:spPr>
          <a:xfrm>
            <a:off x="3109200" y="3033475"/>
            <a:ext cx="2223300" cy="143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Inflation Rate</a:t>
            </a:r>
            <a:endParaRPr b="1" sz="1200">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100"/>
              <a:buFont typeface="Arial"/>
              <a:buNone/>
            </a:pPr>
            <a:r>
              <a:rPr lang="en" sz="1200">
                <a:solidFill>
                  <a:schemeClr val="dk1"/>
                </a:solidFill>
                <a:latin typeface="Calibri"/>
                <a:ea typeface="Calibri"/>
                <a:cs typeface="Calibri"/>
                <a:sym typeface="Calibri"/>
              </a:rPr>
              <a:t>The yearly inflation rate, i.e. the percentage of new coins issued, divided by the current supply (annualized)</a:t>
            </a:r>
            <a:endParaRPr sz="1200">
              <a:solidFill>
                <a:schemeClr val="dk1"/>
              </a:solidFill>
              <a:latin typeface="Bellota Text"/>
              <a:ea typeface="Bellota Text"/>
              <a:cs typeface="Bellota Text"/>
              <a:sym typeface="Bellota Text"/>
            </a:endParaRPr>
          </a:p>
        </p:txBody>
      </p:sp>
      <p:sp>
        <p:nvSpPr>
          <p:cNvPr id="328" name="Google Shape;328;p39"/>
          <p:cNvSpPr txBox="1"/>
          <p:nvPr/>
        </p:nvSpPr>
        <p:spPr>
          <a:xfrm>
            <a:off x="3109200" y="946600"/>
            <a:ext cx="22233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800"/>
              <a:buFont typeface="Arial"/>
              <a:buNone/>
            </a:pPr>
            <a:r>
              <a:rPr b="1" lang="en" sz="1600">
                <a:solidFill>
                  <a:srgbClr val="F1C232"/>
                </a:solidFill>
                <a:latin typeface="Calibri"/>
                <a:ea typeface="Calibri"/>
                <a:cs typeface="Calibri"/>
                <a:sym typeface="Calibri"/>
              </a:rPr>
              <a:t>Network Value to Transactions(NVT)</a:t>
            </a:r>
            <a:endParaRPr b="1">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The Network Value to Transactions (NVT) Ratio is computed by dividing the market cap by the transferred on-chain volume measured in USD. </a:t>
            </a:r>
            <a:endParaRPr sz="1000">
              <a:solidFill>
                <a:schemeClr val="dk1"/>
              </a:solidFill>
              <a:latin typeface="Bellota Text"/>
              <a:ea typeface="Bellota Text"/>
              <a:cs typeface="Bellota Text"/>
              <a:sym typeface="Bellota Text"/>
            </a:endParaRPr>
          </a:p>
        </p:txBody>
      </p:sp>
      <p:cxnSp>
        <p:nvCxnSpPr>
          <p:cNvPr id="329" name="Google Shape;329;p39"/>
          <p:cNvCxnSpPr/>
          <p:nvPr/>
        </p:nvCxnSpPr>
        <p:spPr>
          <a:xfrm flipH="1" rot="10800000">
            <a:off x="718975" y="890325"/>
            <a:ext cx="7350300" cy="33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ph type="title"/>
          </p:nvPr>
        </p:nvSpPr>
        <p:spPr>
          <a:xfrm>
            <a:off x="653625" y="51447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200">
                <a:solidFill>
                  <a:srgbClr val="F1C232"/>
                </a:solidFill>
                <a:latin typeface="Microsoft YaHei"/>
                <a:ea typeface="Microsoft YaHei"/>
                <a:cs typeface="Microsoft YaHei"/>
                <a:sym typeface="Microsoft YaHei"/>
              </a:rPr>
              <a:t>Data Description</a:t>
            </a:r>
            <a:endParaRPr sz="3000">
              <a:solidFill>
                <a:srgbClr val="F1C232"/>
              </a:solidFill>
            </a:endParaRPr>
          </a:p>
        </p:txBody>
      </p:sp>
      <p:sp>
        <p:nvSpPr>
          <p:cNvPr id="335" name="Google Shape;335;p40"/>
          <p:cNvSpPr txBox="1"/>
          <p:nvPr/>
        </p:nvSpPr>
        <p:spPr>
          <a:xfrm>
            <a:off x="653625" y="903200"/>
            <a:ext cx="2223300" cy="20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800"/>
              <a:buFont typeface="Arial"/>
              <a:buNone/>
            </a:pPr>
            <a:r>
              <a:rPr b="1" lang="en" sz="1600">
                <a:solidFill>
                  <a:srgbClr val="F1C232"/>
                </a:solidFill>
                <a:latin typeface="Calibri"/>
                <a:ea typeface="Calibri"/>
                <a:cs typeface="Calibri"/>
                <a:sym typeface="Calibri"/>
              </a:rPr>
              <a:t>Velocity</a:t>
            </a:r>
            <a:endParaRPr b="1" sz="1200">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100"/>
              <a:buFont typeface="Arial"/>
              <a:buNone/>
            </a:pPr>
            <a:r>
              <a:rPr lang="en" sz="1200">
                <a:solidFill>
                  <a:schemeClr val="dk1"/>
                </a:solidFill>
                <a:latin typeface="Calibri"/>
                <a:ea typeface="Calibri"/>
                <a:cs typeface="Calibri"/>
                <a:sym typeface="Calibri"/>
              </a:rPr>
              <a:t>Velocity is a measure of how quickly units are circulating in the network and is calculated by dividing the on-chain transaction volume (in USD) by the market cap, i.e. the inverse of the NVT ratio.</a:t>
            </a:r>
            <a:endParaRPr sz="1200">
              <a:solidFill>
                <a:schemeClr val="dk1"/>
              </a:solidFill>
              <a:latin typeface="Calibri"/>
              <a:ea typeface="Calibri"/>
              <a:cs typeface="Calibri"/>
              <a:sym typeface="Calibri"/>
            </a:endParaRPr>
          </a:p>
        </p:txBody>
      </p:sp>
      <p:sp>
        <p:nvSpPr>
          <p:cNvPr id="336" name="Google Shape;336;p40"/>
          <p:cNvSpPr txBox="1"/>
          <p:nvPr/>
        </p:nvSpPr>
        <p:spPr>
          <a:xfrm>
            <a:off x="653625" y="2736450"/>
            <a:ext cx="2223300" cy="249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Contract Calls</a:t>
            </a:r>
            <a:endParaRPr b="1" sz="1200">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The total number of smart contract calls on the Ethereum network initiated by Externally Owned Addresses (EOAs), i.e. external transactions. Only successful transactions are counted.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7" name="Google Shape;337;p40"/>
          <p:cNvSpPr txBox="1"/>
          <p:nvPr/>
        </p:nvSpPr>
        <p:spPr>
          <a:xfrm>
            <a:off x="5896525" y="903200"/>
            <a:ext cx="2223300" cy="20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800"/>
              <a:buFont typeface="Arial"/>
              <a:buNone/>
            </a:pPr>
            <a:r>
              <a:rPr b="1" lang="en" sz="1600">
                <a:solidFill>
                  <a:srgbClr val="F1C232"/>
                </a:solidFill>
                <a:latin typeface="Calibri"/>
                <a:ea typeface="Calibri"/>
                <a:cs typeface="Calibri"/>
                <a:sym typeface="Calibri"/>
              </a:rPr>
              <a:t>Difficulty</a:t>
            </a:r>
            <a:endParaRPr b="1" sz="1000">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The current estimated number of hashes required to mine a block. Note: Bitcoin difficulty is often denoted as the relative difficulty with respect to the genesis block, which required approximately 2^32 hashes. </a:t>
            </a:r>
            <a:endParaRPr sz="1000">
              <a:solidFill>
                <a:schemeClr val="dk1"/>
              </a:solidFill>
              <a:latin typeface="Bellota Text"/>
              <a:ea typeface="Bellota Text"/>
              <a:cs typeface="Bellota Text"/>
              <a:sym typeface="Bellota Text"/>
            </a:endParaRPr>
          </a:p>
        </p:txBody>
      </p:sp>
      <p:sp>
        <p:nvSpPr>
          <p:cNvPr id="338" name="Google Shape;338;p40"/>
          <p:cNvSpPr txBox="1"/>
          <p:nvPr/>
        </p:nvSpPr>
        <p:spPr>
          <a:xfrm>
            <a:off x="3061775" y="903200"/>
            <a:ext cx="2649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800"/>
              <a:buFont typeface="Arial"/>
              <a:buNone/>
            </a:pPr>
            <a:r>
              <a:rPr b="1" lang="en" sz="1600">
                <a:solidFill>
                  <a:srgbClr val="FFC800"/>
                </a:solidFill>
                <a:latin typeface="Calibri"/>
                <a:ea typeface="Calibri"/>
                <a:cs typeface="Calibri"/>
                <a:sym typeface="Calibri"/>
              </a:rPr>
              <a:t>Realized Volatility</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lt1"/>
              </a:buClr>
              <a:buSzPts val="1400"/>
              <a:buFont typeface="Arial"/>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Realized volatility is the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standard deviation of returns from the mean return of a market. It is measured on log returns over a fixed time horizon or over a rolling window to obtain a time-dependent observable.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lt1"/>
              </a:buClr>
              <a:buSzPts val="1400"/>
              <a:buFont typeface="Arial"/>
              <a:buNone/>
            </a:pPr>
            <a:r>
              <a:t/>
            </a:r>
            <a:endParaRPr sz="1200">
              <a:solidFill>
                <a:schemeClr val="dk1"/>
              </a:solidFill>
              <a:latin typeface="Calibri"/>
              <a:ea typeface="Calibri"/>
              <a:cs typeface="Calibri"/>
              <a:sym typeface="Calibri"/>
            </a:endParaRPr>
          </a:p>
        </p:txBody>
      </p:sp>
      <p:cxnSp>
        <p:nvCxnSpPr>
          <p:cNvPr id="339" name="Google Shape;339;p40"/>
          <p:cNvCxnSpPr/>
          <p:nvPr/>
        </p:nvCxnSpPr>
        <p:spPr>
          <a:xfrm flipH="1" rot="10800000">
            <a:off x="718975" y="890325"/>
            <a:ext cx="7350300" cy="33300"/>
          </a:xfrm>
          <a:prstGeom prst="straightConnector1">
            <a:avLst/>
          </a:prstGeom>
          <a:noFill/>
          <a:ln cap="flat" cmpd="sng" w="9525">
            <a:solidFill>
              <a:schemeClr val="dk1"/>
            </a:solidFill>
            <a:prstDash val="solid"/>
            <a:round/>
            <a:headEnd len="med" w="med" type="none"/>
            <a:tailEnd len="med" w="med" type="none"/>
          </a:ln>
        </p:spPr>
      </p:cxnSp>
      <p:sp>
        <p:nvSpPr>
          <p:cNvPr id="340" name="Google Shape;340;p40"/>
          <p:cNvSpPr txBox="1"/>
          <p:nvPr/>
        </p:nvSpPr>
        <p:spPr>
          <a:xfrm>
            <a:off x="3175825" y="2462075"/>
            <a:ext cx="2223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Criculating Supply</a:t>
            </a:r>
            <a:endParaRPr b="1" sz="1000">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The total amount of all coins ever created/issued, i.e. the circulating supply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341" name="Google Shape;341;p40"/>
          <p:cNvSpPr txBox="1"/>
          <p:nvPr/>
        </p:nvSpPr>
        <p:spPr>
          <a:xfrm>
            <a:off x="3175825" y="3496375"/>
            <a:ext cx="2436600" cy="12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Transaction</a:t>
            </a:r>
            <a:endParaRPr b="1" sz="1600">
              <a:solidFill>
                <a:srgbClr val="F1C232"/>
              </a:solidFill>
              <a:latin typeface="Calibri"/>
              <a:ea typeface="Calibri"/>
              <a:cs typeface="Calibri"/>
              <a:sym typeface="Calibri"/>
            </a:endParaRPr>
          </a:p>
          <a:p>
            <a:pPr indent="0" lvl="0" marL="0" rtl="0" algn="l">
              <a:spcBef>
                <a:spcPts val="0"/>
              </a:spcBef>
              <a:spcAft>
                <a:spcPts val="0"/>
              </a:spcAft>
              <a:buNone/>
            </a:pPr>
            <a:r>
              <a:t/>
            </a:r>
            <a:endParaRPr b="1" sz="1600">
              <a:solidFill>
                <a:srgbClr val="F1C232"/>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The total amount of transactions. Only successful transactions are counted.</a:t>
            </a:r>
            <a:endParaRPr/>
          </a:p>
        </p:txBody>
      </p:sp>
      <p:sp>
        <p:nvSpPr>
          <p:cNvPr id="342" name="Google Shape;342;p40"/>
          <p:cNvSpPr txBox="1"/>
          <p:nvPr/>
        </p:nvSpPr>
        <p:spPr>
          <a:xfrm>
            <a:off x="5921025" y="3211025"/>
            <a:ext cx="2436600" cy="12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800"/>
              <a:buFont typeface="Arial"/>
              <a:buNone/>
            </a:pPr>
            <a:r>
              <a:rPr b="1" lang="en" sz="1600">
                <a:solidFill>
                  <a:srgbClr val="F1C232"/>
                </a:solidFill>
                <a:latin typeface="Calibri"/>
                <a:ea typeface="Calibri"/>
                <a:cs typeface="Calibri"/>
                <a:sym typeface="Calibri"/>
              </a:rPr>
              <a:t>Hash Rate</a:t>
            </a:r>
            <a:endParaRPr b="1" sz="1600">
              <a:solidFill>
                <a:srgbClr val="F1C232"/>
              </a:solidFill>
              <a:latin typeface="Calibri"/>
              <a:ea typeface="Calibri"/>
              <a:cs typeface="Calibri"/>
              <a:sym typeface="Calibri"/>
            </a:endParaRPr>
          </a:p>
          <a:p>
            <a:pPr indent="0" lvl="0" marL="0" rtl="0" algn="l">
              <a:spcBef>
                <a:spcPts val="0"/>
              </a:spcBef>
              <a:spcAft>
                <a:spcPts val="0"/>
              </a:spcAft>
              <a:buNone/>
            </a:pPr>
            <a:r>
              <a:t/>
            </a:r>
            <a:endParaRPr b="1" sz="1600">
              <a:solidFill>
                <a:srgbClr val="F1C232"/>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The average estimated number of hashes per second produced by the miners in the network.</a:t>
            </a:r>
            <a:endParaRPr sz="1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type="title"/>
          </p:nvPr>
        </p:nvSpPr>
        <p:spPr>
          <a:xfrm>
            <a:off x="653625" y="51447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200">
                <a:solidFill>
                  <a:srgbClr val="F1C232"/>
                </a:solidFill>
                <a:latin typeface="Microsoft YaHei"/>
                <a:ea typeface="Microsoft YaHei"/>
                <a:cs typeface="Microsoft YaHei"/>
                <a:sym typeface="Microsoft YaHei"/>
              </a:rPr>
              <a:t>Why on-chain indicators matter?(1)</a:t>
            </a:r>
            <a:endParaRPr sz="3000">
              <a:solidFill>
                <a:srgbClr val="F1C232"/>
              </a:solidFill>
            </a:endParaRPr>
          </a:p>
        </p:txBody>
      </p:sp>
      <p:cxnSp>
        <p:nvCxnSpPr>
          <p:cNvPr id="348" name="Google Shape;348;p41"/>
          <p:cNvCxnSpPr/>
          <p:nvPr/>
        </p:nvCxnSpPr>
        <p:spPr>
          <a:xfrm flipH="1" rot="10800000">
            <a:off x="718975" y="890325"/>
            <a:ext cx="7350300" cy="33300"/>
          </a:xfrm>
          <a:prstGeom prst="straightConnector1">
            <a:avLst/>
          </a:prstGeom>
          <a:noFill/>
          <a:ln cap="flat" cmpd="sng" w="9525">
            <a:solidFill>
              <a:schemeClr val="dk1"/>
            </a:solidFill>
            <a:prstDash val="solid"/>
            <a:round/>
            <a:headEnd len="med" w="med" type="none"/>
            <a:tailEnd len="med" w="med" type="none"/>
          </a:ln>
        </p:spPr>
      </p:cxnSp>
      <p:sp>
        <p:nvSpPr>
          <p:cNvPr id="349" name="Google Shape;349;p41"/>
          <p:cNvSpPr txBox="1"/>
          <p:nvPr/>
        </p:nvSpPr>
        <p:spPr>
          <a:xfrm>
            <a:off x="399700" y="1428900"/>
            <a:ext cx="2255700" cy="22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chemeClr val="dk1"/>
                </a:solidFill>
                <a:latin typeface="Calibri"/>
                <a:ea typeface="Calibri"/>
                <a:cs typeface="Calibri"/>
                <a:sym typeface="Calibri"/>
              </a:rPr>
              <a:t>Gas: the fee required to successfully conduct a transaction or execute a contract on the Ethereum blockchain platform.</a:t>
            </a:r>
            <a:endParaRPr b="1" sz="1050">
              <a:solidFill>
                <a:schemeClr val="dk1"/>
              </a:solidFill>
              <a:latin typeface="Calibri"/>
              <a:ea typeface="Calibri"/>
              <a:cs typeface="Calibri"/>
              <a:sym typeface="Calibri"/>
            </a:endParaRPr>
          </a:p>
          <a:p>
            <a:pPr indent="0" lvl="0" marL="0" rtl="0" algn="l">
              <a:spcBef>
                <a:spcPts val="0"/>
              </a:spcBef>
              <a:spcAft>
                <a:spcPts val="0"/>
              </a:spcAft>
              <a:buNone/>
            </a:pPr>
            <a:r>
              <a:t/>
            </a:r>
            <a:endParaRPr sz="1050">
              <a:solidFill>
                <a:schemeClr val="dk1"/>
              </a:solidFill>
              <a:latin typeface="Calibri"/>
              <a:ea typeface="Calibri"/>
              <a:cs typeface="Calibri"/>
              <a:sym typeface="Calibri"/>
            </a:endParaRPr>
          </a:p>
          <a:p>
            <a:pPr indent="0" lvl="0" marL="0" rtl="0" algn="l">
              <a:spcBef>
                <a:spcPts val="0"/>
              </a:spcBef>
              <a:spcAft>
                <a:spcPts val="0"/>
              </a:spcAft>
              <a:buNone/>
            </a:pPr>
            <a:r>
              <a:rPr b="1" lang="en" sz="1050">
                <a:solidFill>
                  <a:schemeClr val="dk1"/>
                </a:solidFill>
                <a:latin typeface="Calibri"/>
                <a:ea typeface="Calibri"/>
                <a:cs typeface="Calibri"/>
                <a:sym typeface="Calibri"/>
              </a:rPr>
              <a:t>Gas is used to pay validators for the resources needed to conduct transactions.(in an auction manner)</a:t>
            </a:r>
            <a:endParaRPr b="1" sz="1050">
              <a:solidFill>
                <a:schemeClr val="dk1"/>
              </a:solidFill>
              <a:latin typeface="Calibri"/>
              <a:ea typeface="Calibri"/>
              <a:cs typeface="Calibri"/>
              <a:sym typeface="Calibri"/>
            </a:endParaRPr>
          </a:p>
          <a:p>
            <a:pPr indent="0" lvl="0" marL="0" rtl="0" algn="l">
              <a:spcBef>
                <a:spcPts val="0"/>
              </a:spcBef>
              <a:spcAft>
                <a:spcPts val="0"/>
              </a:spcAft>
              <a:buNone/>
            </a:pPr>
            <a:r>
              <a:t/>
            </a:r>
            <a:endParaRPr sz="1050">
              <a:solidFill>
                <a:schemeClr val="dk1"/>
              </a:solidFill>
              <a:latin typeface="Calibri"/>
              <a:ea typeface="Calibri"/>
              <a:cs typeface="Calibri"/>
              <a:sym typeface="Calibri"/>
            </a:endParaRPr>
          </a:p>
          <a:p>
            <a:pPr indent="0" lvl="0" marL="0" rtl="0" algn="l">
              <a:spcBef>
                <a:spcPts val="0"/>
              </a:spcBef>
              <a:spcAft>
                <a:spcPts val="0"/>
              </a:spcAft>
              <a:buNone/>
            </a:pPr>
            <a:r>
              <a:rPr lang="en" sz="1050">
                <a:solidFill>
                  <a:schemeClr val="dk1"/>
                </a:solidFill>
                <a:latin typeface="Calibri"/>
                <a:ea typeface="Calibri"/>
                <a:cs typeface="Calibri"/>
                <a:sym typeface="Calibri"/>
              </a:rPr>
              <a:t>When will the gas go crazy?</a:t>
            </a:r>
            <a:endParaRPr sz="1050">
              <a:solidFill>
                <a:schemeClr val="dk1"/>
              </a:solidFill>
              <a:latin typeface="Calibri"/>
              <a:ea typeface="Calibri"/>
              <a:cs typeface="Calibri"/>
              <a:sym typeface="Calibri"/>
            </a:endParaRPr>
          </a:p>
          <a:p>
            <a:pPr indent="0" lvl="0" marL="0" rtl="0" algn="l">
              <a:spcBef>
                <a:spcPts val="0"/>
              </a:spcBef>
              <a:spcAft>
                <a:spcPts val="0"/>
              </a:spcAft>
              <a:buNone/>
            </a:pPr>
            <a:r>
              <a:rPr lang="en" sz="1050">
                <a:solidFill>
                  <a:schemeClr val="dk1"/>
                </a:solidFill>
                <a:latin typeface="Calibri"/>
                <a:ea typeface="Calibri"/>
                <a:cs typeface="Calibri"/>
                <a:sym typeface="Calibri"/>
              </a:rPr>
              <a:t>- </a:t>
            </a:r>
            <a:r>
              <a:rPr lang="en" sz="1050">
                <a:solidFill>
                  <a:schemeClr val="dk1"/>
                </a:solidFill>
                <a:latin typeface="Calibri"/>
                <a:ea typeface="Calibri"/>
                <a:cs typeface="Calibri"/>
                <a:sym typeface="Calibri"/>
              </a:rPr>
              <a:t>Economic activities</a:t>
            </a:r>
            <a:endParaRPr sz="1050">
              <a:solidFill>
                <a:schemeClr val="dk1"/>
              </a:solidFill>
              <a:latin typeface="Calibri"/>
              <a:ea typeface="Calibri"/>
              <a:cs typeface="Calibri"/>
              <a:sym typeface="Calibri"/>
            </a:endParaRPr>
          </a:p>
          <a:p>
            <a:pPr indent="0" lvl="0" marL="0" rtl="0" algn="l">
              <a:spcBef>
                <a:spcPts val="0"/>
              </a:spcBef>
              <a:spcAft>
                <a:spcPts val="0"/>
              </a:spcAft>
              <a:buNone/>
            </a:pPr>
            <a:r>
              <a:rPr lang="en" sz="1050">
                <a:solidFill>
                  <a:schemeClr val="dk1"/>
                </a:solidFill>
                <a:latin typeface="Calibri"/>
                <a:ea typeface="Calibri"/>
                <a:cs typeface="Calibri"/>
                <a:sym typeface="Calibri"/>
              </a:rPr>
              <a:t>- To be specific, trading on Defi apps is lucrative.</a:t>
            </a:r>
            <a:endParaRPr sz="1050">
              <a:solidFill>
                <a:schemeClr val="dk1"/>
              </a:solidFill>
              <a:latin typeface="Calibri"/>
              <a:ea typeface="Calibri"/>
              <a:cs typeface="Calibri"/>
              <a:sym typeface="Calibri"/>
            </a:endParaRPr>
          </a:p>
        </p:txBody>
      </p:sp>
      <p:pic>
        <p:nvPicPr>
          <p:cNvPr id="350" name="Google Shape;350;p41"/>
          <p:cNvPicPr preferRelativeResize="0"/>
          <p:nvPr/>
        </p:nvPicPr>
        <p:blipFill>
          <a:blip r:embed="rId3">
            <a:alphaModFix/>
          </a:blip>
          <a:stretch>
            <a:fillRect/>
          </a:stretch>
        </p:blipFill>
        <p:spPr>
          <a:xfrm>
            <a:off x="2655400" y="1326950"/>
            <a:ext cx="5974026" cy="298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type="title"/>
          </p:nvPr>
        </p:nvSpPr>
        <p:spPr>
          <a:xfrm>
            <a:off x="653625" y="51447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200">
                <a:solidFill>
                  <a:srgbClr val="F1C232"/>
                </a:solidFill>
                <a:latin typeface="Microsoft YaHei"/>
                <a:ea typeface="Microsoft YaHei"/>
                <a:cs typeface="Microsoft YaHei"/>
                <a:sym typeface="Microsoft YaHei"/>
              </a:rPr>
              <a:t>Why on-chain indicators matter?(2)</a:t>
            </a:r>
            <a:endParaRPr sz="3000">
              <a:solidFill>
                <a:srgbClr val="F1C232"/>
              </a:solidFill>
            </a:endParaRPr>
          </a:p>
        </p:txBody>
      </p:sp>
      <p:cxnSp>
        <p:nvCxnSpPr>
          <p:cNvPr id="356" name="Google Shape;356;p42"/>
          <p:cNvCxnSpPr/>
          <p:nvPr/>
        </p:nvCxnSpPr>
        <p:spPr>
          <a:xfrm flipH="1" rot="10800000">
            <a:off x="718975" y="890325"/>
            <a:ext cx="7350300" cy="33300"/>
          </a:xfrm>
          <a:prstGeom prst="straightConnector1">
            <a:avLst/>
          </a:prstGeom>
          <a:noFill/>
          <a:ln cap="flat" cmpd="sng" w="9525">
            <a:solidFill>
              <a:schemeClr val="dk1"/>
            </a:solidFill>
            <a:prstDash val="solid"/>
            <a:round/>
            <a:headEnd len="med" w="med" type="none"/>
            <a:tailEnd len="med" w="med" type="none"/>
          </a:ln>
        </p:spPr>
      </p:cxnSp>
      <p:sp>
        <p:nvSpPr>
          <p:cNvPr id="357" name="Google Shape;357;p42"/>
          <p:cNvSpPr txBox="1"/>
          <p:nvPr/>
        </p:nvSpPr>
        <p:spPr>
          <a:xfrm>
            <a:off x="421875" y="1058100"/>
            <a:ext cx="2034000" cy="354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chemeClr val="dk1"/>
                </a:solidFill>
                <a:latin typeface="Calibri"/>
                <a:ea typeface="Calibri"/>
                <a:cs typeface="Calibri"/>
                <a:sym typeface="Calibri"/>
              </a:rPr>
              <a:t>Net Balance of Exchanges’ Wallet:</a:t>
            </a:r>
            <a:endParaRPr b="1" sz="1050">
              <a:solidFill>
                <a:schemeClr val="dk1"/>
              </a:solidFill>
              <a:latin typeface="Calibri"/>
              <a:ea typeface="Calibri"/>
              <a:cs typeface="Calibri"/>
              <a:sym typeface="Calibri"/>
            </a:endParaRPr>
          </a:p>
          <a:p>
            <a:pPr indent="0" lvl="0" marL="0" rtl="0" algn="l">
              <a:spcBef>
                <a:spcPts val="0"/>
              </a:spcBef>
              <a:spcAft>
                <a:spcPts val="0"/>
              </a:spcAft>
              <a:buNone/>
            </a:pPr>
            <a:r>
              <a:rPr lang="en" sz="1050">
                <a:solidFill>
                  <a:schemeClr val="dk1"/>
                </a:solidFill>
                <a:latin typeface="Calibri"/>
                <a:ea typeface="Calibri"/>
                <a:cs typeface="Calibri"/>
                <a:sym typeface="Calibri"/>
              </a:rPr>
              <a:t>The 30d(yoy) change of the supply held in exchange wallets</a:t>
            </a:r>
            <a:r>
              <a:rPr lang="en" sz="1050">
                <a:solidFill>
                  <a:schemeClr val="lt1"/>
                </a:solidFill>
                <a:latin typeface="Calibri"/>
                <a:ea typeface="Calibri"/>
                <a:cs typeface="Calibri"/>
                <a:sym typeface="Calibri"/>
              </a:rPr>
              <a:t>.</a:t>
            </a:r>
            <a:endParaRPr sz="1050">
              <a:solidFill>
                <a:schemeClr val="lt1"/>
              </a:solidFill>
              <a:latin typeface="Calibri"/>
              <a:ea typeface="Calibri"/>
              <a:cs typeface="Calibri"/>
              <a:sym typeface="Calibri"/>
            </a:endParaRPr>
          </a:p>
          <a:p>
            <a:pPr indent="0" lvl="0" marL="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rPr i="1" lang="en" sz="1100">
                <a:solidFill>
                  <a:schemeClr val="dk1"/>
                </a:solidFill>
                <a:latin typeface="Calibri"/>
                <a:ea typeface="Calibri"/>
                <a:cs typeface="Calibri"/>
                <a:sym typeface="Calibri"/>
              </a:rPr>
              <a:t>Why deposit your coins into Centralized exchanges?</a:t>
            </a:r>
            <a:endParaRPr i="1"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050">
              <a:solidFill>
                <a:schemeClr val="lt1"/>
              </a:solidFill>
              <a:highlight>
                <a:srgbClr val="FFFFFF"/>
              </a:highlight>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1. Better Liquidity</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2. More advanced trading functions</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3. You want to swap it into other coins!</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i="1" lang="en" sz="1100">
                <a:solidFill>
                  <a:schemeClr val="dk1"/>
                </a:solidFill>
                <a:latin typeface="Calibri"/>
                <a:ea typeface="Calibri"/>
                <a:cs typeface="Calibri"/>
                <a:sym typeface="Calibri"/>
              </a:rPr>
              <a:t>Why withdraw them to your on-chain wallets?</a:t>
            </a:r>
            <a:endParaRPr i="1"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1. Fundamentalist: Not your coin not your money(FTX)</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2. Chips are cheap enough, you finished your buying and start to wait</a:t>
            </a:r>
            <a:endParaRPr sz="1000">
              <a:solidFill>
                <a:schemeClr val="dk1"/>
              </a:solidFill>
              <a:latin typeface="Calibri"/>
              <a:ea typeface="Calibri"/>
              <a:cs typeface="Calibri"/>
              <a:sym typeface="Calibri"/>
            </a:endParaRPr>
          </a:p>
        </p:txBody>
      </p:sp>
      <p:pic>
        <p:nvPicPr>
          <p:cNvPr id="358" name="Google Shape;358;p42"/>
          <p:cNvPicPr preferRelativeResize="0"/>
          <p:nvPr/>
        </p:nvPicPr>
        <p:blipFill>
          <a:blip r:embed="rId3">
            <a:alphaModFix/>
          </a:blip>
          <a:stretch>
            <a:fillRect/>
          </a:stretch>
        </p:blipFill>
        <p:spPr>
          <a:xfrm>
            <a:off x="2486800" y="1328900"/>
            <a:ext cx="6113124" cy="3014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type="title"/>
          </p:nvPr>
        </p:nvSpPr>
        <p:spPr>
          <a:xfrm>
            <a:off x="653625" y="51447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200">
                <a:solidFill>
                  <a:srgbClr val="F1C232"/>
                </a:solidFill>
                <a:latin typeface="Microsoft YaHei"/>
                <a:ea typeface="Microsoft YaHei"/>
                <a:cs typeface="Microsoft YaHei"/>
                <a:sym typeface="Microsoft YaHei"/>
              </a:rPr>
              <a:t>Why on-chain indicators matter?(3)</a:t>
            </a:r>
            <a:endParaRPr sz="3000">
              <a:solidFill>
                <a:srgbClr val="F1C232"/>
              </a:solidFill>
            </a:endParaRPr>
          </a:p>
        </p:txBody>
      </p:sp>
      <p:cxnSp>
        <p:nvCxnSpPr>
          <p:cNvPr id="364" name="Google Shape;364;p43"/>
          <p:cNvCxnSpPr/>
          <p:nvPr/>
        </p:nvCxnSpPr>
        <p:spPr>
          <a:xfrm flipH="1" rot="10800000">
            <a:off x="718975" y="890325"/>
            <a:ext cx="7350300" cy="33300"/>
          </a:xfrm>
          <a:prstGeom prst="straightConnector1">
            <a:avLst/>
          </a:prstGeom>
          <a:noFill/>
          <a:ln cap="flat" cmpd="sng" w="9525">
            <a:solidFill>
              <a:schemeClr val="dk1"/>
            </a:solidFill>
            <a:prstDash val="solid"/>
            <a:round/>
            <a:headEnd len="med" w="med" type="none"/>
            <a:tailEnd len="med" w="med" type="none"/>
          </a:ln>
        </p:spPr>
      </p:cxnSp>
      <p:sp>
        <p:nvSpPr>
          <p:cNvPr id="365" name="Google Shape;365;p43"/>
          <p:cNvSpPr txBox="1"/>
          <p:nvPr/>
        </p:nvSpPr>
        <p:spPr>
          <a:xfrm>
            <a:off x="528050" y="1074225"/>
            <a:ext cx="1957500" cy="317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Calibri"/>
                <a:ea typeface="Calibri"/>
                <a:cs typeface="Calibri"/>
                <a:sym typeface="Calibri"/>
              </a:rPr>
              <a:t>MTR: Market cap / Thermocap, and can be used to assess if the asset's price is currently trading at a premium with respect to total security spend by miners. </a:t>
            </a:r>
            <a:endParaRPr b="1"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The ratio is adjusted to account for the increasing circulating supply over time.</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1. Lag and smooth again</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2. Can then create iterative features</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 </a:t>
            </a:r>
            <a:r>
              <a:rPr lang="en" sz="1000">
                <a:solidFill>
                  <a:schemeClr val="dk1"/>
                </a:solidFill>
                <a:latin typeface="Calibri"/>
                <a:ea typeface="Calibri"/>
                <a:cs typeface="Calibri"/>
                <a:sym typeface="Calibri"/>
              </a:rPr>
              <a:t>Miners relative difficulties?</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 Counterparty?</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850">
              <a:solidFill>
                <a:schemeClr val="lt1"/>
              </a:solidFill>
              <a:highlight>
                <a:srgbClr val="FFFFFF"/>
              </a:highlight>
              <a:latin typeface="Calibri"/>
              <a:ea typeface="Calibri"/>
              <a:cs typeface="Calibri"/>
              <a:sym typeface="Calibri"/>
            </a:endParaRPr>
          </a:p>
        </p:txBody>
      </p:sp>
      <p:pic>
        <p:nvPicPr>
          <p:cNvPr id="366" name="Google Shape;366;p43"/>
          <p:cNvPicPr preferRelativeResize="0"/>
          <p:nvPr/>
        </p:nvPicPr>
        <p:blipFill>
          <a:blip r:embed="rId3">
            <a:alphaModFix/>
          </a:blip>
          <a:stretch>
            <a:fillRect/>
          </a:stretch>
        </p:blipFill>
        <p:spPr>
          <a:xfrm>
            <a:off x="2589925" y="1074213"/>
            <a:ext cx="6039599" cy="2995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type="title"/>
          </p:nvPr>
        </p:nvSpPr>
        <p:spPr>
          <a:xfrm>
            <a:off x="653625" y="51447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200">
                <a:solidFill>
                  <a:srgbClr val="F1C232"/>
                </a:solidFill>
                <a:latin typeface="Microsoft YaHei"/>
                <a:ea typeface="Microsoft YaHei"/>
                <a:cs typeface="Microsoft YaHei"/>
                <a:sym typeface="Microsoft YaHei"/>
              </a:rPr>
              <a:t>Why on-chain indicators matter?(4)</a:t>
            </a:r>
            <a:endParaRPr sz="3000">
              <a:solidFill>
                <a:srgbClr val="F1C232"/>
              </a:solidFill>
            </a:endParaRPr>
          </a:p>
        </p:txBody>
      </p:sp>
      <p:cxnSp>
        <p:nvCxnSpPr>
          <p:cNvPr id="372" name="Google Shape;372;p44"/>
          <p:cNvCxnSpPr/>
          <p:nvPr/>
        </p:nvCxnSpPr>
        <p:spPr>
          <a:xfrm flipH="1" rot="10800000">
            <a:off x="718975" y="890325"/>
            <a:ext cx="7350300" cy="33300"/>
          </a:xfrm>
          <a:prstGeom prst="straightConnector1">
            <a:avLst/>
          </a:prstGeom>
          <a:noFill/>
          <a:ln cap="flat" cmpd="sng" w="9525">
            <a:solidFill>
              <a:schemeClr val="dk1"/>
            </a:solidFill>
            <a:prstDash val="solid"/>
            <a:round/>
            <a:headEnd len="med" w="med" type="none"/>
            <a:tailEnd len="med" w="med" type="none"/>
          </a:ln>
        </p:spPr>
      </p:cxnSp>
      <p:pic>
        <p:nvPicPr>
          <p:cNvPr id="373" name="Google Shape;373;p44"/>
          <p:cNvPicPr preferRelativeResize="0"/>
          <p:nvPr/>
        </p:nvPicPr>
        <p:blipFill>
          <a:blip r:embed="rId3">
            <a:alphaModFix/>
          </a:blip>
          <a:stretch>
            <a:fillRect/>
          </a:stretch>
        </p:blipFill>
        <p:spPr>
          <a:xfrm>
            <a:off x="2536050" y="1185925"/>
            <a:ext cx="6370902" cy="3415524"/>
          </a:xfrm>
          <a:prstGeom prst="rect">
            <a:avLst/>
          </a:prstGeom>
          <a:noFill/>
          <a:ln>
            <a:noFill/>
          </a:ln>
        </p:spPr>
      </p:pic>
      <p:sp>
        <p:nvSpPr>
          <p:cNvPr id="374" name="Google Shape;374;p44"/>
          <p:cNvSpPr txBox="1"/>
          <p:nvPr/>
        </p:nvSpPr>
        <p:spPr>
          <a:xfrm>
            <a:off x="414475" y="1185925"/>
            <a:ext cx="2204100" cy="30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NUPL</a:t>
            </a:r>
            <a:r>
              <a:rPr lang="en" sz="1200">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The profit (loss) of a bitcoin is calculated by taking </a:t>
            </a:r>
            <a:r>
              <a:rPr i="1" lang="en" sz="1200">
                <a:solidFill>
                  <a:schemeClr val="dk1"/>
                </a:solidFill>
                <a:latin typeface="Calibri"/>
                <a:ea typeface="Calibri"/>
                <a:cs typeface="Calibri"/>
                <a:sym typeface="Calibri"/>
              </a:rPr>
              <a:t>the difference between the current price and the price at the time the bitcoin last moved.</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rPr i="1" lang="en" sz="1200">
                <a:solidFill>
                  <a:schemeClr val="dk1"/>
                </a:solidFill>
                <a:latin typeface="Calibri"/>
                <a:ea typeface="Calibri"/>
                <a:cs typeface="Calibri"/>
                <a:sym typeface="Calibri"/>
              </a:rPr>
              <a:t>It causes sorts of dataleak (have price info)</a:t>
            </a:r>
            <a:endParaRPr i="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050">
              <a:solidFill>
                <a:schemeClr val="lt1"/>
              </a:solidFill>
              <a:highlight>
                <a:srgbClr val="FFFFFF"/>
              </a:highlight>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Calibri"/>
                <a:ea typeface="Calibri"/>
                <a:cs typeface="Calibri"/>
                <a:sym typeface="Calibri"/>
              </a:rPr>
              <a:t>1. Lag and smooth to avoid data leakage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 sz="1100">
                <a:solidFill>
                  <a:schemeClr val="dk1"/>
                </a:solidFill>
                <a:latin typeface="Calibri"/>
                <a:ea typeface="Calibri"/>
                <a:cs typeface="Calibri"/>
                <a:sym typeface="Calibri"/>
              </a:rPr>
              <a:t>2. Can then create iterative features?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 sz="1100">
                <a:solidFill>
                  <a:schemeClr val="dk1"/>
                </a:solidFill>
                <a:latin typeface="Calibri"/>
                <a:ea typeface="Calibri"/>
                <a:cs typeface="Calibri"/>
                <a:sym typeface="Calibri"/>
              </a:rPr>
              <a:t>- Long-term/Short-term Holder?</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 sz="1100">
                <a:solidFill>
                  <a:schemeClr val="dk1"/>
                </a:solidFill>
                <a:latin typeface="Calibri"/>
                <a:ea typeface="Calibri"/>
                <a:cs typeface="Calibri"/>
                <a:sym typeface="Calibri"/>
              </a:rPr>
              <a:t>- Entities segmentation?</a:t>
            </a:r>
            <a:endParaRPr sz="1150">
              <a:solidFill>
                <a:schemeClr val="lt1"/>
              </a:solidFill>
              <a:highlight>
                <a:srgbClr val="FFFFFF"/>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EDA</a:t>
            </a:r>
            <a:endParaRPr>
              <a:solidFill>
                <a:srgbClr val="F1C232"/>
              </a:solidFill>
            </a:endParaRPr>
          </a:p>
        </p:txBody>
      </p:sp>
      <p:sp>
        <p:nvSpPr>
          <p:cNvPr id="380" name="Google Shape;380;p45"/>
          <p:cNvSpPr txBox="1"/>
          <p:nvPr/>
        </p:nvSpPr>
        <p:spPr>
          <a:xfrm>
            <a:off x="720000" y="1052525"/>
            <a:ext cx="496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Wrangling parts are emitted since it’s too long, data from y</a:t>
            </a:r>
            <a:r>
              <a:rPr lang="en">
                <a:solidFill>
                  <a:schemeClr val="dk1"/>
                </a:solidFill>
                <a:latin typeface="Calibri"/>
                <a:ea typeface="Calibri"/>
                <a:cs typeface="Calibri"/>
                <a:sym typeface="Calibri"/>
              </a:rPr>
              <a:t>finance</a:t>
            </a:r>
            <a:r>
              <a:rPr lang="en">
                <a:solidFill>
                  <a:schemeClr val="dk1"/>
                </a:solidFill>
                <a:latin typeface="Calibri"/>
                <a:ea typeface="Calibri"/>
                <a:cs typeface="Calibri"/>
                <a:sym typeface="Calibri"/>
              </a:rPr>
              <a:t>,Glassnode, The Graph and Nansen mostly.</a:t>
            </a:r>
            <a:endParaRPr>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Feature Importances and Selection-BTC</a:t>
            </a:r>
            <a:endParaRPr>
              <a:solidFill>
                <a:srgbClr val="F1C232"/>
              </a:solidFill>
            </a:endParaRPr>
          </a:p>
        </p:txBody>
      </p:sp>
      <p:sp>
        <p:nvSpPr>
          <p:cNvPr id="386" name="Google Shape;386;p46"/>
          <p:cNvSpPr txBox="1"/>
          <p:nvPr/>
        </p:nvSpPr>
        <p:spPr>
          <a:xfrm>
            <a:off x="778400" y="1052525"/>
            <a:ext cx="7530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Bellota Text"/>
                <a:ea typeface="Bellota Text"/>
                <a:cs typeface="Bellota Text"/>
                <a:sym typeface="Bellota Text"/>
              </a:rPr>
              <a:t>Make Both X and Y as percentage change, then run through randomforestregressor() and gradientboostingregressor()</a:t>
            </a:r>
            <a:endParaRPr b="1" sz="1100">
              <a:solidFill>
                <a:schemeClr val="dk1"/>
              </a:solidFill>
              <a:latin typeface="Bellota Text"/>
              <a:ea typeface="Bellota Text"/>
              <a:cs typeface="Bellota Text"/>
              <a:sym typeface="Bellota Text"/>
            </a:endParaRPr>
          </a:p>
        </p:txBody>
      </p:sp>
      <p:pic>
        <p:nvPicPr>
          <p:cNvPr id="387" name="Google Shape;387;p46"/>
          <p:cNvPicPr preferRelativeResize="0"/>
          <p:nvPr/>
        </p:nvPicPr>
        <p:blipFill>
          <a:blip r:embed="rId3">
            <a:alphaModFix/>
          </a:blip>
          <a:stretch>
            <a:fillRect/>
          </a:stretch>
        </p:blipFill>
        <p:spPr>
          <a:xfrm>
            <a:off x="2253638" y="1523875"/>
            <a:ext cx="6451181" cy="3201175"/>
          </a:xfrm>
          <a:prstGeom prst="rect">
            <a:avLst/>
          </a:prstGeom>
          <a:noFill/>
          <a:ln>
            <a:noFill/>
          </a:ln>
        </p:spPr>
      </p:pic>
      <p:sp>
        <p:nvSpPr>
          <p:cNvPr id="388" name="Google Shape;388;p46"/>
          <p:cNvSpPr txBox="1"/>
          <p:nvPr/>
        </p:nvSpPr>
        <p:spPr>
          <a:xfrm>
            <a:off x="468025" y="1523875"/>
            <a:ext cx="1640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Select top 49</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Start from 50th the importance score drop from e-03 to e-05</a:t>
            </a:r>
            <a:endParaRPr>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7"/>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Feature Importances and Selection-ETH</a:t>
            </a:r>
            <a:endParaRPr>
              <a:solidFill>
                <a:srgbClr val="F1C232"/>
              </a:solidFill>
            </a:endParaRPr>
          </a:p>
        </p:txBody>
      </p:sp>
      <p:sp>
        <p:nvSpPr>
          <p:cNvPr id="394" name="Google Shape;394;p47"/>
          <p:cNvSpPr txBox="1"/>
          <p:nvPr/>
        </p:nvSpPr>
        <p:spPr>
          <a:xfrm>
            <a:off x="771000" y="986025"/>
            <a:ext cx="751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Bellota Text"/>
                <a:ea typeface="Bellota Text"/>
                <a:cs typeface="Bellota Text"/>
                <a:sym typeface="Bellota Text"/>
              </a:rPr>
              <a:t>Make Both X and Y as percentage change, then run through randomforestregressor() and gradientboostingregressor()</a:t>
            </a:r>
            <a:endParaRPr b="1" sz="1100">
              <a:solidFill>
                <a:schemeClr val="dk1"/>
              </a:solidFill>
              <a:latin typeface="Bellota Text"/>
              <a:ea typeface="Bellota Text"/>
              <a:cs typeface="Bellota Text"/>
              <a:sym typeface="Bellota Text"/>
            </a:endParaRPr>
          </a:p>
        </p:txBody>
      </p:sp>
      <p:sp>
        <p:nvSpPr>
          <p:cNvPr id="395" name="Google Shape;395;p47"/>
          <p:cNvSpPr txBox="1"/>
          <p:nvPr/>
        </p:nvSpPr>
        <p:spPr>
          <a:xfrm>
            <a:off x="377400" y="1554325"/>
            <a:ext cx="183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Select top 95</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Start from 96th the importance score drop from e-03 to e-05</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Fundamental features perform better than BTC’s</a:t>
            </a:r>
            <a:endParaRPr>
              <a:solidFill>
                <a:schemeClr val="dk1"/>
              </a:solidFill>
              <a:latin typeface="Calibri"/>
              <a:ea typeface="Calibri"/>
              <a:cs typeface="Calibri"/>
              <a:sym typeface="Calibri"/>
            </a:endParaRPr>
          </a:p>
        </p:txBody>
      </p:sp>
      <p:pic>
        <p:nvPicPr>
          <p:cNvPr id="396" name="Google Shape;396;p47"/>
          <p:cNvPicPr preferRelativeResize="0"/>
          <p:nvPr/>
        </p:nvPicPr>
        <p:blipFill>
          <a:blip r:embed="rId3">
            <a:alphaModFix/>
          </a:blip>
          <a:stretch>
            <a:fillRect/>
          </a:stretch>
        </p:blipFill>
        <p:spPr>
          <a:xfrm>
            <a:off x="2284050" y="1554325"/>
            <a:ext cx="6409001" cy="3180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b="1" lang="en">
                <a:solidFill>
                  <a:srgbClr val="FFC800"/>
                </a:solidFill>
              </a:rPr>
              <a:t>B</a:t>
            </a:r>
            <a:r>
              <a:rPr lang="en">
                <a:solidFill>
                  <a:srgbClr val="FFC800"/>
                </a:solidFill>
              </a:rPr>
              <a:t>ackground</a:t>
            </a:r>
            <a:endParaRPr b="1">
              <a:solidFill>
                <a:srgbClr val="FFC800"/>
              </a:solidFill>
            </a:endParaRPr>
          </a:p>
        </p:txBody>
      </p:sp>
      <p:sp>
        <p:nvSpPr>
          <p:cNvPr id="226" name="Google Shape;226;p30"/>
          <p:cNvSpPr txBox="1"/>
          <p:nvPr>
            <p:ph idx="1" type="body"/>
          </p:nvPr>
        </p:nvSpPr>
        <p:spPr>
          <a:xfrm>
            <a:off x="729175" y="885825"/>
            <a:ext cx="7704000" cy="24669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0"/>
              </a:spcAft>
              <a:buNone/>
            </a:pPr>
            <a:r>
              <a:t/>
            </a:r>
            <a:endParaRPr sz="1000">
              <a:latin typeface="Calibri"/>
              <a:ea typeface="Calibri"/>
              <a:cs typeface="Calibri"/>
              <a:sym typeface="Calibri"/>
            </a:endParaRPr>
          </a:p>
          <a:p>
            <a:pPr indent="-292100" lvl="0" marL="457200" rtl="0" algn="l">
              <a:lnSpc>
                <a:spcPct val="150000"/>
              </a:lnSpc>
              <a:spcBef>
                <a:spcPts val="1600"/>
              </a:spcBef>
              <a:spcAft>
                <a:spcPts val="0"/>
              </a:spcAft>
              <a:buSzPts val="1000"/>
              <a:buFont typeface="Calibri"/>
              <a:buAutoNum type="arabicPeriod"/>
            </a:pPr>
            <a:r>
              <a:rPr lang="en" sz="1000">
                <a:latin typeface="Calibri"/>
                <a:ea typeface="Calibri"/>
                <a:cs typeface="Calibri"/>
                <a:sym typeface="Calibri"/>
              </a:rPr>
              <a:t>The large-enough crypto market shares similarities with the equity &amp; commodities market but exhibits higher volatility and uniqueness.</a:t>
            </a:r>
            <a:endParaRPr sz="1000">
              <a:latin typeface="Calibri"/>
              <a:ea typeface="Calibri"/>
              <a:cs typeface="Calibri"/>
              <a:sym typeface="Calibri"/>
            </a:endParaRPr>
          </a:p>
          <a:p>
            <a:pPr indent="-292100" lvl="0" marL="457200" rtl="0" algn="l">
              <a:lnSpc>
                <a:spcPct val="150000"/>
              </a:lnSpc>
              <a:spcBef>
                <a:spcPts val="0"/>
              </a:spcBef>
              <a:spcAft>
                <a:spcPts val="0"/>
              </a:spcAft>
              <a:buSzPts val="1000"/>
              <a:buFont typeface="Calibri"/>
              <a:buAutoNum type="arabicPeriod"/>
            </a:pPr>
            <a:r>
              <a:rPr lang="en" sz="1000">
                <a:latin typeface="Calibri"/>
                <a:ea typeface="Calibri"/>
                <a:cs typeface="Calibri"/>
                <a:sym typeface="Calibri"/>
              </a:rPr>
              <a:t>By viewing cryptocurrencies as not only a representation of one's stake in a vast ecosystem but also as a versatile currency that can be spent (e.g., for gas fees, DeFi farming) and earned (e.g., through interest or validator rewards) within an expansive digital kingdom, we can utilize fundamental economic principles</a:t>
            </a:r>
            <a:r>
              <a:rPr lang="en" sz="1000">
                <a:latin typeface="Calibri"/>
                <a:ea typeface="Calibri"/>
                <a:cs typeface="Calibri"/>
                <a:sym typeface="Calibri"/>
              </a:rPr>
              <a:t>(supply and demand, distribution etc..)</a:t>
            </a:r>
            <a:r>
              <a:rPr lang="en" sz="1000">
                <a:latin typeface="Calibri"/>
                <a:ea typeface="Calibri"/>
                <a:cs typeface="Calibri"/>
                <a:sym typeface="Calibri"/>
              </a:rPr>
              <a:t> to reasonably forecast monetary and financial policies.</a:t>
            </a:r>
            <a:endParaRPr sz="1000">
              <a:latin typeface="Calibri"/>
              <a:ea typeface="Calibri"/>
              <a:cs typeface="Calibri"/>
              <a:sym typeface="Calibri"/>
            </a:endParaRPr>
          </a:p>
          <a:p>
            <a:pPr indent="-292100" lvl="0" marL="457200" rtl="0" algn="l">
              <a:lnSpc>
                <a:spcPct val="150000"/>
              </a:lnSpc>
              <a:spcBef>
                <a:spcPts val="0"/>
              </a:spcBef>
              <a:spcAft>
                <a:spcPts val="0"/>
              </a:spcAft>
              <a:buSzPts val="1000"/>
              <a:buFont typeface="Calibri"/>
              <a:buAutoNum type="arabicPeriod"/>
            </a:pPr>
            <a:r>
              <a:rPr lang="en" sz="1000">
                <a:latin typeface="Calibri"/>
                <a:ea typeface="Calibri"/>
                <a:cs typeface="Calibri"/>
                <a:sym typeface="Calibri"/>
              </a:rPr>
              <a:t>By leveraging the on-chain data analysis, the prediction of digital assets can have more economic sense and more predictable.</a:t>
            </a:r>
            <a:endParaRPr sz="1000">
              <a:latin typeface="Calibri"/>
              <a:ea typeface="Calibri"/>
              <a:cs typeface="Calibri"/>
              <a:sym typeface="Calibri"/>
            </a:endParaRPr>
          </a:p>
          <a:p>
            <a:pPr indent="-292100" lvl="0" marL="457200" rtl="0" algn="l">
              <a:lnSpc>
                <a:spcPct val="150000"/>
              </a:lnSpc>
              <a:spcBef>
                <a:spcPts val="0"/>
              </a:spcBef>
              <a:spcAft>
                <a:spcPts val="0"/>
              </a:spcAft>
              <a:buSzPts val="1000"/>
              <a:buFont typeface="Calibri"/>
              <a:buAutoNum type="arabicPeriod"/>
            </a:pPr>
            <a:r>
              <a:rPr lang="en" sz="1000">
                <a:latin typeface="Calibri"/>
                <a:ea typeface="Calibri"/>
                <a:cs typeface="Calibri"/>
                <a:sym typeface="Calibri"/>
              </a:rPr>
              <a:t>The goal of this work is to overcome the limitations of a black-box approach and present an efficient method for selecting the features that influence cryptocurrency prices the most. We propose a framework of feature selection techniques to identify the best features for predicting the future price.</a:t>
            </a:r>
            <a:endParaRPr sz="1000">
              <a:latin typeface="Calibri"/>
              <a:ea typeface="Calibri"/>
              <a:cs typeface="Calibri"/>
              <a:sym typeface="Calibri"/>
            </a:endParaRPr>
          </a:p>
          <a:p>
            <a:pPr indent="0" lvl="0" marL="45720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Frameworks for the Machine Learning Process: </a:t>
            </a:r>
            <a:endParaRPr sz="1000">
              <a:latin typeface="Calibri"/>
              <a:ea typeface="Calibri"/>
              <a:cs typeface="Calibri"/>
              <a:sym typeface="Calibri"/>
            </a:endParaRPr>
          </a:p>
          <a:p>
            <a:pPr indent="0" lvl="0" marL="0" rtl="0" algn="l">
              <a:lnSpc>
                <a:spcPct val="100000"/>
              </a:lnSpc>
              <a:spcBef>
                <a:spcPts val="0"/>
              </a:spcBef>
              <a:spcAft>
                <a:spcPts val="0"/>
              </a:spcAft>
              <a:buNone/>
            </a:pPr>
            <a:r>
              <a:t/>
            </a:r>
            <a:endParaRPr/>
          </a:p>
        </p:txBody>
      </p:sp>
      <p:cxnSp>
        <p:nvCxnSpPr>
          <p:cNvPr id="227" name="Google Shape;227;p30"/>
          <p:cNvCxnSpPr/>
          <p:nvPr/>
        </p:nvCxnSpPr>
        <p:spPr>
          <a:xfrm>
            <a:off x="729625" y="1079099"/>
            <a:ext cx="7692600" cy="0"/>
          </a:xfrm>
          <a:prstGeom prst="straightConnector1">
            <a:avLst/>
          </a:prstGeom>
          <a:noFill/>
          <a:ln cap="flat" cmpd="sng" w="9525">
            <a:solidFill>
              <a:schemeClr val="dk1"/>
            </a:solidFill>
            <a:prstDash val="solid"/>
            <a:round/>
            <a:headEnd len="med" w="med" type="none"/>
            <a:tailEnd len="med" w="med" type="none"/>
          </a:ln>
        </p:spPr>
      </p:cxnSp>
      <p:pic>
        <p:nvPicPr>
          <p:cNvPr id="228" name="Google Shape;228;p30"/>
          <p:cNvPicPr preferRelativeResize="0"/>
          <p:nvPr/>
        </p:nvPicPr>
        <p:blipFill>
          <a:blip r:embed="rId3">
            <a:alphaModFix/>
          </a:blip>
          <a:stretch>
            <a:fillRect/>
          </a:stretch>
        </p:blipFill>
        <p:spPr>
          <a:xfrm>
            <a:off x="2303361" y="3708700"/>
            <a:ext cx="4555624" cy="941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8"/>
          <p:cNvPicPr preferRelativeResize="0"/>
          <p:nvPr/>
        </p:nvPicPr>
        <p:blipFill>
          <a:blip r:embed="rId3">
            <a:alphaModFix/>
          </a:blip>
          <a:stretch>
            <a:fillRect/>
          </a:stretch>
        </p:blipFill>
        <p:spPr>
          <a:xfrm>
            <a:off x="1005025" y="1810148"/>
            <a:ext cx="7326050" cy="1327000"/>
          </a:xfrm>
          <a:prstGeom prst="rect">
            <a:avLst/>
          </a:prstGeom>
          <a:noFill/>
          <a:ln>
            <a:noFill/>
          </a:ln>
        </p:spPr>
      </p:pic>
      <p:sp>
        <p:nvSpPr>
          <p:cNvPr id="402" name="Google Shape;402;p48"/>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Split!</a:t>
            </a:r>
            <a:endParaRPr/>
          </a:p>
          <a:p>
            <a:pPr indent="0" lvl="0" marL="0" rtl="0" algn="l">
              <a:spcBef>
                <a:spcPts val="0"/>
              </a:spcBef>
              <a:spcAft>
                <a:spcPts val="0"/>
              </a:spcAft>
              <a:buNone/>
            </a:pPr>
            <a:r>
              <a:t/>
            </a:r>
            <a:endParaRPr/>
          </a:p>
        </p:txBody>
      </p:sp>
      <p:cxnSp>
        <p:nvCxnSpPr>
          <p:cNvPr id="403" name="Google Shape;403;p48"/>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sp>
        <p:nvSpPr>
          <p:cNvPr id="404" name="Google Shape;404;p48"/>
          <p:cNvSpPr/>
          <p:nvPr/>
        </p:nvSpPr>
        <p:spPr>
          <a:xfrm>
            <a:off x="884650" y="1181825"/>
            <a:ext cx="1735200" cy="11568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8"/>
          <p:cNvSpPr/>
          <p:nvPr/>
        </p:nvSpPr>
        <p:spPr>
          <a:xfrm>
            <a:off x="458175" y="1262075"/>
            <a:ext cx="1000500" cy="734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8"/>
          <p:cNvSpPr txBox="1"/>
          <p:nvPr/>
        </p:nvSpPr>
        <p:spPr>
          <a:xfrm>
            <a:off x="1541250" y="1458249"/>
            <a:ext cx="1219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Arimo"/>
                <a:ea typeface="Arimo"/>
                <a:cs typeface="Arimo"/>
                <a:sym typeface="Arimo"/>
              </a:rPr>
              <a:t>Training Set 80%</a:t>
            </a:r>
            <a:endParaRPr b="1" sz="1600">
              <a:solidFill>
                <a:schemeClr val="dk2"/>
              </a:solidFill>
              <a:latin typeface="Arimo"/>
              <a:ea typeface="Arimo"/>
              <a:cs typeface="Arimo"/>
              <a:sym typeface="Arimo"/>
            </a:endParaRPr>
          </a:p>
        </p:txBody>
      </p:sp>
      <p:sp>
        <p:nvSpPr>
          <p:cNvPr id="407" name="Google Shape;407;p48"/>
          <p:cNvSpPr txBox="1"/>
          <p:nvPr/>
        </p:nvSpPr>
        <p:spPr>
          <a:xfrm>
            <a:off x="512925" y="1321625"/>
            <a:ext cx="89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rimo"/>
                <a:ea typeface="Arimo"/>
                <a:cs typeface="Arimo"/>
                <a:sym typeface="Arimo"/>
              </a:rPr>
              <a:t>Testing Set 20%</a:t>
            </a:r>
            <a:endParaRPr b="1">
              <a:solidFill>
                <a:schemeClr val="dk2"/>
              </a:solidFill>
              <a:latin typeface="Arimo"/>
              <a:ea typeface="Arimo"/>
              <a:cs typeface="Arimo"/>
              <a:sym typeface="Arimo"/>
            </a:endParaRPr>
          </a:p>
        </p:txBody>
      </p:sp>
      <p:sp>
        <p:nvSpPr>
          <p:cNvPr id="408" name="Google Shape;408;p48"/>
          <p:cNvSpPr txBox="1"/>
          <p:nvPr/>
        </p:nvSpPr>
        <p:spPr>
          <a:xfrm>
            <a:off x="2898075" y="1181825"/>
            <a:ext cx="425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BTC from 2015-08 to 2023-05, testing start = 2021-11</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ETH from 2016-01 to 2023-05, testing start = 2021-08</a:t>
            </a:r>
            <a:endParaRPr sz="1200">
              <a:solidFill>
                <a:schemeClr val="dk1"/>
              </a:solidFill>
              <a:latin typeface="Calibri"/>
              <a:ea typeface="Calibri"/>
              <a:cs typeface="Calibri"/>
              <a:sym typeface="Calibri"/>
            </a:endParaRPr>
          </a:p>
        </p:txBody>
      </p:sp>
      <p:pic>
        <p:nvPicPr>
          <p:cNvPr id="409" name="Google Shape;409;p48"/>
          <p:cNvPicPr preferRelativeResize="0"/>
          <p:nvPr/>
        </p:nvPicPr>
        <p:blipFill>
          <a:blip r:embed="rId4">
            <a:alphaModFix/>
          </a:blip>
          <a:stretch>
            <a:fillRect/>
          </a:stretch>
        </p:blipFill>
        <p:spPr>
          <a:xfrm>
            <a:off x="1111000" y="3270525"/>
            <a:ext cx="7276651" cy="132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9"/>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PCA’ed(ETH/BTC)</a:t>
            </a:r>
            <a:endParaRPr/>
          </a:p>
          <a:p>
            <a:pPr indent="0" lvl="0" marL="0" rtl="0" algn="l">
              <a:spcBef>
                <a:spcPts val="0"/>
              </a:spcBef>
              <a:spcAft>
                <a:spcPts val="0"/>
              </a:spcAft>
              <a:buNone/>
            </a:pPr>
            <a:r>
              <a:t/>
            </a:r>
            <a:endParaRPr/>
          </a:p>
        </p:txBody>
      </p:sp>
      <p:cxnSp>
        <p:nvCxnSpPr>
          <p:cNvPr id="415" name="Google Shape;415;p49"/>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pic>
        <p:nvPicPr>
          <p:cNvPr id="416" name="Google Shape;416;p49"/>
          <p:cNvPicPr preferRelativeResize="0"/>
          <p:nvPr/>
        </p:nvPicPr>
        <p:blipFill>
          <a:blip r:embed="rId3">
            <a:alphaModFix/>
          </a:blip>
          <a:stretch>
            <a:fillRect/>
          </a:stretch>
        </p:blipFill>
        <p:spPr>
          <a:xfrm>
            <a:off x="4662195" y="1485750"/>
            <a:ext cx="4053580" cy="3189125"/>
          </a:xfrm>
          <a:prstGeom prst="rect">
            <a:avLst/>
          </a:prstGeom>
          <a:noFill/>
          <a:ln>
            <a:noFill/>
          </a:ln>
        </p:spPr>
      </p:pic>
      <p:pic>
        <p:nvPicPr>
          <p:cNvPr id="417" name="Google Shape;417;p49"/>
          <p:cNvPicPr preferRelativeResize="0"/>
          <p:nvPr/>
        </p:nvPicPr>
        <p:blipFill>
          <a:blip r:embed="rId4">
            <a:alphaModFix/>
          </a:blip>
          <a:stretch>
            <a:fillRect/>
          </a:stretch>
        </p:blipFill>
        <p:spPr>
          <a:xfrm>
            <a:off x="477550" y="1485750"/>
            <a:ext cx="3991700" cy="3189136"/>
          </a:xfrm>
          <a:prstGeom prst="rect">
            <a:avLst/>
          </a:prstGeom>
          <a:noFill/>
          <a:ln>
            <a:noFill/>
          </a:ln>
        </p:spPr>
      </p:pic>
      <p:sp>
        <p:nvSpPr>
          <p:cNvPr id="418" name="Google Shape;418;p49"/>
          <p:cNvSpPr txBox="1"/>
          <p:nvPr/>
        </p:nvSpPr>
        <p:spPr>
          <a:xfrm>
            <a:off x="477550" y="1105675"/>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ETH: 28(AT 80%EV)</a:t>
            </a:r>
            <a:endParaRPr>
              <a:solidFill>
                <a:schemeClr val="dk1"/>
              </a:solidFill>
              <a:latin typeface="Calibri"/>
              <a:ea typeface="Calibri"/>
              <a:cs typeface="Calibri"/>
              <a:sym typeface="Calibri"/>
            </a:endParaRPr>
          </a:p>
        </p:txBody>
      </p:sp>
      <p:sp>
        <p:nvSpPr>
          <p:cNvPr id="419" name="Google Shape;419;p49"/>
          <p:cNvSpPr txBox="1"/>
          <p:nvPr/>
        </p:nvSpPr>
        <p:spPr>
          <a:xfrm>
            <a:off x="4687775" y="1105675"/>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BTC</a:t>
            </a:r>
            <a:r>
              <a:rPr lang="en">
                <a:solidFill>
                  <a:schemeClr val="dk1"/>
                </a:solidFill>
                <a:latin typeface="Calibri"/>
                <a:ea typeface="Calibri"/>
                <a:cs typeface="Calibri"/>
                <a:sym typeface="Calibri"/>
              </a:rPr>
              <a:t>: 17(AT 80%EV)</a:t>
            </a:r>
            <a:endParaRPr>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ph type="title"/>
          </p:nvPr>
        </p:nvSpPr>
        <p:spPr>
          <a:xfrm>
            <a:off x="720000" y="2739800"/>
            <a:ext cx="4561800" cy="915600"/>
          </a:xfrm>
          <a:prstGeom prst="rect">
            <a:avLst/>
          </a:prstGeom>
        </p:spPr>
        <p:txBody>
          <a:bodyPr anchorCtr="0" anchor="ctr" bIns="0" lIns="91425" spcFirstLastPara="1" rIns="91425" wrap="square" tIns="0">
            <a:noAutofit/>
          </a:bodyPr>
          <a:lstStyle/>
          <a:p>
            <a:pPr indent="0" lvl="0" marL="0" rtl="0" algn="l">
              <a:spcBef>
                <a:spcPts val="0"/>
              </a:spcBef>
              <a:spcAft>
                <a:spcPts val="0"/>
              </a:spcAft>
              <a:buClr>
                <a:schemeClr val="lt1"/>
              </a:buClr>
              <a:buSzPts val="1100"/>
              <a:buFont typeface="Arial"/>
              <a:buNone/>
            </a:pPr>
            <a:r>
              <a:rPr lang="en" sz="3700"/>
              <a:t> Model Prediction       </a:t>
            </a:r>
            <a:endParaRPr sz="3700"/>
          </a:p>
          <a:p>
            <a:pPr indent="0" lvl="0" marL="457200" rtl="0" algn="l">
              <a:spcBef>
                <a:spcPts val="0"/>
              </a:spcBef>
              <a:spcAft>
                <a:spcPts val="0"/>
              </a:spcAft>
              <a:buNone/>
            </a:pPr>
            <a:r>
              <a:rPr lang="en" sz="3700"/>
              <a:t>    - 6 Models</a:t>
            </a:r>
            <a:endParaRPr sz="3700"/>
          </a:p>
        </p:txBody>
      </p:sp>
      <p:sp>
        <p:nvSpPr>
          <p:cNvPr id="425" name="Google Shape;425;p50"/>
          <p:cNvSpPr txBox="1"/>
          <p:nvPr>
            <p:ph idx="2" type="title"/>
          </p:nvPr>
        </p:nvSpPr>
        <p:spPr>
          <a:xfrm>
            <a:off x="720000" y="765725"/>
            <a:ext cx="3464700" cy="17037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02</a:t>
            </a:r>
            <a:endParaRPr/>
          </a:p>
        </p:txBody>
      </p:sp>
      <p:cxnSp>
        <p:nvCxnSpPr>
          <p:cNvPr id="426" name="Google Shape;426;p50"/>
          <p:cNvCxnSpPr/>
          <p:nvPr/>
        </p:nvCxnSpPr>
        <p:spPr>
          <a:xfrm>
            <a:off x="729625" y="2424100"/>
            <a:ext cx="4029900" cy="0"/>
          </a:xfrm>
          <a:prstGeom prst="straightConnector1">
            <a:avLst/>
          </a:prstGeom>
          <a:noFill/>
          <a:ln cap="flat" cmpd="sng" w="9525">
            <a:solidFill>
              <a:schemeClr val="dk1"/>
            </a:solidFill>
            <a:prstDash val="solid"/>
            <a:round/>
            <a:headEnd len="med" w="med" type="none"/>
            <a:tailEnd len="med" w="med" type="none"/>
          </a:ln>
        </p:spPr>
      </p:cxnSp>
      <p:pic>
        <p:nvPicPr>
          <p:cNvPr id="427" name="Google Shape;427;p50"/>
          <p:cNvPicPr preferRelativeResize="0"/>
          <p:nvPr/>
        </p:nvPicPr>
        <p:blipFill rotWithShape="1">
          <a:blip r:embed="rId3">
            <a:alphaModFix/>
          </a:blip>
          <a:srcRect b="0" l="20617" r="20611" t="0"/>
          <a:stretch/>
        </p:blipFill>
        <p:spPr>
          <a:xfrm>
            <a:off x="5352725" y="716988"/>
            <a:ext cx="3267449" cy="37095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type="title"/>
          </p:nvPr>
        </p:nvSpPr>
        <p:spPr>
          <a:xfrm>
            <a:off x="2861825" y="581800"/>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3000"/>
              <a:t>6</a:t>
            </a:r>
            <a:r>
              <a:rPr lang="en" sz="3000"/>
              <a:t> shortlist Models </a:t>
            </a:r>
            <a:endParaRPr sz="3000"/>
          </a:p>
        </p:txBody>
      </p:sp>
      <p:sp>
        <p:nvSpPr>
          <p:cNvPr id="433" name="Google Shape;433;p51"/>
          <p:cNvSpPr txBox="1"/>
          <p:nvPr/>
        </p:nvSpPr>
        <p:spPr>
          <a:xfrm>
            <a:off x="578550" y="1093225"/>
            <a:ext cx="3220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Arimo"/>
                <a:ea typeface="Arimo"/>
                <a:cs typeface="Arimo"/>
                <a:sym typeface="Arimo"/>
              </a:rPr>
              <a:t>Linear Regression </a:t>
            </a:r>
            <a:endParaRPr b="1" sz="2000">
              <a:solidFill>
                <a:schemeClr val="dk1"/>
              </a:solidFill>
              <a:latin typeface="Arimo"/>
              <a:ea typeface="Arimo"/>
              <a:cs typeface="Arimo"/>
              <a:sym typeface="Arimo"/>
            </a:endParaRPr>
          </a:p>
          <a:p>
            <a:pPr indent="0" lvl="0" marL="0" rtl="0" algn="l">
              <a:spcBef>
                <a:spcPts val="0"/>
              </a:spcBef>
              <a:spcAft>
                <a:spcPts val="0"/>
              </a:spcAft>
              <a:buNone/>
            </a:pPr>
            <a:r>
              <a:t/>
            </a:r>
            <a:endParaRPr b="1" sz="2000">
              <a:solidFill>
                <a:schemeClr val="dk1"/>
              </a:solidFill>
              <a:latin typeface="Arimo"/>
              <a:ea typeface="Arimo"/>
              <a:cs typeface="Arimo"/>
              <a:sym typeface="Arimo"/>
            </a:endParaRPr>
          </a:p>
          <a:p>
            <a:pPr indent="0" lvl="0" marL="0" rtl="0" algn="l">
              <a:spcBef>
                <a:spcPts val="0"/>
              </a:spcBef>
              <a:spcAft>
                <a:spcPts val="0"/>
              </a:spcAft>
              <a:buNone/>
            </a:pPr>
            <a:r>
              <a:rPr b="1" lang="en" sz="2000">
                <a:solidFill>
                  <a:schemeClr val="dk1"/>
                </a:solidFill>
                <a:latin typeface="Arimo"/>
                <a:ea typeface="Arimo"/>
                <a:cs typeface="Arimo"/>
                <a:sym typeface="Arimo"/>
              </a:rPr>
              <a:t>Random Forest</a:t>
            </a:r>
            <a:endParaRPr b="1" sz="2000">
              <a:solidFill>
                <a:schemeClr val="dk1"/>
              </a:solidFill>
              <a:latin typeface="Arimo"/>
              <a:ea typeface="Arimo"/>
              <a:cs typeface="Arimo"/>
              <a:sym typeface="Arimo"/>
            </a:endParaRPr>
          </a:p>
          <a:p>
            <a:pPr indent="0" lvl="0" marL="0" rtl="0" algn="l">
              <a:spcBef>
                <a:spcPts val="0"/>
              </a:spcBef>
              <a:spcAft>
                <a:spcPts val="0"/>
              </a:spcAft>
              <a:buNone/>
            </a:pPr>
            <a:r>
              <a:t/>
            </a:r>
            <a:endParaRPr b="1" sz="2000">
              <a:solidFill>
                <a:schemeClr val="dk1"/>
              </a:solidFill>
              <a:latin typeface="Arimo"/>
              <a:ea typeface="Arimo"/>
              <a:cs typeface="Arimo"/>
              <a:sym typeface="Arimo"/>
            </a:endParaRPr>
          </a:p>
          <a:p>
            <a:pPr indent="0" lvl="0" marL="0" rtl="0" algn="l">
              <a:spcBef>
                <a:spcPts val="0"/>
              </a:spcBef>
              <a:spcAft>
                <a:spcPts val="0"/>
              </a:spcAft>
              <a:buNone/>
            </a:pPr>
            <a:r>
              <a:rPr b="1" lang="en" sz="2000">
                <a:solidFill>
                  <a:schemeClr val="dk1"/>
                </a:solidFill>
                <a:latin typeface="Arimo"/>
                <a:ea typeface="Arimo"/>
                <a:cs typeface="Arimo"/>
                <a:sym typeface="Arimo"/>
              </a:rPr>
              <a:t>SVM</a:t>
            </a:r>
            <a:endParaRPr b="1" sz="2000">
              <a:solidFill>
                <a:schemeClr val="dk1"/>
              </a:solidFill>
              <a:latin typeface="Arimo"/>
              <a:ea typeface="Arimo"/>
              <a:cs typeface="Arimo"/>
              <a:sym typeface="Arimo"/>
            </a:endParaRPr>
          </a:p>
          <a:p>
            <a:pPr indent="0" lvl="0" marL="0" rtl="0" algn="l">
              <a:spcBef>
                <a:spcPts val="0"/>
              </a:spcBef>
              <a:spcAft>
                <a:spcPts val="0"/>
              </a:spcAft>
              <a:buNone/>
            </a:pPr>
            <a:r>
              <a:t/>
            </a:r>
            <a:endParaRPr b="1" sz="2000">
              <a:solidFill>
                <a:schemeClr val="dk1"/>
              </a:solidFill>
              <a:latin typeface="Arimo"/>
              <a:ea typeface="Arimo"/>
              <a:cs typeface="Arimo"/>
              <a:sym typeface="Arimo"/>
            </a:endParaRPr>
          </a:p>
          <a:p>
            <a:pPr indent="0" lvl="0" marL="0" rtl="0" algn="l">
              <a:spcBef>
                <a:spcPts val="0"/>
              </a:spcBef>
              <a:spcAft>
                <a:spcPts val="0"/>
              </a:spcAft>
              <a:buNone/>
            </a:pPr>
            <a:r>
              <a:rPr b="1" lang="en" sz="2000">
                <a:solidFill>
                  <a:schemeClr val="dk1"/>
                </a:solidFill>
                <a:latin typeface="Arimo"/>
                <a:ea typeface="Arimo"/>
                <a:cs typeface="Arimo"/>
                <a:sym typeface="Arimo"/>
              </a:rPr>
              <a:t>Gradient Boosting </a:t>
            </a:r>
            <a:endParaRPr b="1" sz="2000">
              <a:solidFill>
                <a:schemeClr val="dk1"/>
              </a:solidFill>
              <a:latin typeface="Arimo"/>
              <a:ea typeface="Arimo"/>
              <a:cs typeface="Arimo"/>
              <a:sym typeface="Arimo"/>
            </a:endParaRPr>
          </a:p>
          <a:p>
            <a:pPr indent="0" lvl="0" marL="0" rtl="0" algn="l">
              <a:spcBef>
                <a:spcPts val="0"/>
              </a:spcBef>
              <a:spcAft>
                <a:spcPts val="0"/>
              </a:spcAft>
              <a:buNone/>
            </a:pPr>
            <a:r>
              <a:t/>
            </a:r>
            <a:endParaRPr b="1" sz="2000">
              <a:solidFill>
                <a:schemeClr val="dk1"/>
              </a:solidFill>
              <a:latin typeface="Arimo"/>
              <a:ea typeface="Arimo"/>
              <a:cs typeface="Arimo"/>
              <a:sym typeface="Arimo"/>
            </a:endParaRPr>
          </a:p>
          <a:p>
            <a:pPr indent="0" lvl="0" marL="0" rtl="0" algn="l">
              <a:spcBef>
                <a:spcPts val="0"/>
              </a:spcBef>
              <a:spcAft>
                <a:spcPts val="0"/>
              </a:spcAft>
              <a:buNone/>
            </a:pPr>
            <a:r>
              <a:rPr b="1" lang="en" sz="2000">
                <a:solidFill>
                  <a:schemeClr val="dk1"/>
                </a:solidFill>
                <a:latin typeface="Arimo"/>
                <a:ea typeface="Arimo"/>
                <a:cs typeface="Arimo"/>
                <a:sym typeface="Arimo"/>
              </a:rPr>
              <a:t>LSTM</a:t>
            </a:r>
            <a:endParaRPr b="1" sz="2000">
              <a:solidFill>
                <a:schemeClr val="dk1"/>
              </a:solidFill>
              <a:latin typeface="Arimo"/>
              <a:ea typeface="Arimo"/>
              <a:cs typeface="Arimo"/>
              <a:sym typeface="Arimo"/>
            </a:endParaRPr>
          </a:p>
          <a:p>
            <a:pPr indent="0" lvl="0" marL="0" rtl="0" algn="l">
              <a:spcBef>
                <a:spcPts val="0"/>
              </a:spcBef>
              <a:spcAft>
                <a:spcPts val="0"/>
              </a:spcAft>
              <a:buNone/>
            </a:pPr>
            <a:r>
              <a:t/>
            </a:r>
            <a:endParaRPr b="1" sz="2000">
              <a:solidFill>
                <a:schemeClr val="dk1"/>
              </a:solidFill>
              <a:latin typeface="Arimo"/>
              <a:ea typeface="Arimo"/>
              <a:cs typeface="Arimo"/>
              <a:sym typeface="Arimo"/>
            </a:endParaRPr>
          </a:p>
          <a:p>
            <a:pPr indent="0" lvl="0" marL="0" rtl="0" algn="l">
              <a:spcBef>
                <a:spcPts val="0"/>
              </a:spcBef>
              <a:spcAft>
                <a:spcPts val="0"/>
              </a:spcAft>
              <a:buNone/>
            </a:pPr>
            <a:r>
              <a:rPr b="1" lang="en" sz="2000">
                <a:solidFill>
                  <a:schemeClr val="dk1"/>
                </a:solidFill>
                <a:latin typeface="Arimo"/>
                <a:ea typeface="Arimo"/>
                <a:cs typeface="Arimo"/>
                <a:sym typeface="Arimo"/>
              </a:rPr>
              <a:t>GRU</a:t>
            </a:r>
            <a:endParaRPr b="1" sz="2000">
              <a:solidFill>
                <a:schemeClr val="dk1"/>
              </a:solidFill>
              <a:latin typeface="Arimo"/>
              <a:ea typeface="Arimo"/>
              <a:cs typeface="Arimo"/>
              <a:sym typeface="Arimo"/>
            </a:endParaRPr>
          </a:p>
        </p:txBody>
      </p:sp>
      <p:sp>
        <p:nvSpPr>
          <p:cNvPr id="434" name="Google Shape;434;p51"/>
          <p:cNvSpPr txBox="1"/>
          <p:nvPr/>
        </p:nvSpPr>
        <p:spPr>
          <a:xfrm>
            <a:off x="4733375" y="1378800"/>
            <a:ext cx="37899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1C232"/>
                </a:solidFill>
                <a:latin typeface="Arimo"/>
                <a:ea typeface="Arimo"/>
                <a:cs typeface="Arimo"/>
                <a:sym typeface="Arimo"/>
              </a:rPr>
              <a:t>Time-series CV</a:t>
            </a:r>
            <a:endParaRPr b="1" sz="1300">
              <a:solidFill>
                <a:srgbClr val="F1C232"/>
              </a:solidFill>
              <a:latin typeface="Arimo"/>
              <a:ea typeface="Arimo"/>
              <a:cs typeface="Arimo"/>
              <a:sym typeface="Arimo"/>
            </a:endParaRPr>
          </a:p>
          <a:p>
            <a:pPr indent="0" lvl="0" marL="0" rtl="0" algn="l">
              <a:spcBef>
                <a:spcPts val="0"/>
              </a:spcBef>
              <a:spcAft>
                <a:spcPts val="0"/>
              </a:spcAft>
              <a:buNone/>
            </a:pPr>
            <a:r>
              <a:rPr b="1" lang="en" sz="1300">
                <a:solidFill>
                  <a:srgbClr val="F1C232"/>
                </a:solidFill>
                <a:latin typeface="Arimo"/>
                <a:ea typeface="Arimo"/>
                <a:cs typeface="Arimo"/>
                <a:sym typeface="Arimo"/>
              </a:rPr>
              <a:t>Bayesian/Grid Search Hyperparameter Tuning</a:t>
            </a:r>
            <a:endParaRPr b="1" sz="1300">
              <a:solidFill>
                <a:srgbClr val="F1C232"/>
              </a:solidFill>
              <a:latin typeface="Arimo"/>
              <a:ea typeface="Arimo"/>
              <a:cs typeface="Arimo"/>
              <a:sym typeface="Arimo"/>
            </a:endParaRPr>
          </a:p>
          <a:p>
            <a:pPr indent="0" lvl="0" marL="0" rtl="0" algn="l">
              <a:spcBef>
                <a:spcPts val="0"/>
              </a:spcBef>
              <a:spcAft>
                <a:spcPts val="0"/>
              </a:spcAft>
              <a:buNone/>
            </a:pPr>
            <a:r>
              <a:t/>
            </a:r>
            <a:endParaRPr b="1" sz="1300">
              <a:solidFill>
                <a:srgbClr val="F1C232"/>
              </a:solidFill>
              <a:latin typeface="Arimo"/>
              <a:ea typeface="Arimo"/>
              <a:cs typeface="Arimo"/>
              <a:sym typeface="Arimo"/>
            </a:endParaRPr>
          </a:p>
          <a:p>
            <a:pPr indent="0" lvl="0" marL="0" marR="0" rtl="0" algn="l">
              <a:lnSpc>
                <a:spcPct val="100000"/>
              </a:lnSpc>
              <a:spcBef>
                <a:spcPts val="0"/>
              </a:spcBef>
              <a:spcAft>
                <a:spcPts val="0"/>
              </a:spcAft>
              <a:buNone/>
            </a:pPr>
            <a:r>
              <a:rPr b="1" lang="en" sz="1300">
                <a:solidFill>
                  <a:srgbClr val="F1C232"/>
                </a:solidFill>
                <a:latin typeface="Arimo"/>
                <a:ea typeface="Arimo"/>
                <a:cs typeface="Arimo"/>
                <a:sym typeface="Arimo"/>
              </a:rPr>
              <a:t>Directions</a:t>
            </a:r>
            <a:endParaRPr b="1" sz="1300">
              <a:solidFill>
                <a:srgbClr val="F1C232"/>
              </a:solidFill>
              <a:latin typeface="Arimo"/>
              <a:ea typeface="Arimo"/>
              <a:cs typeface="Arimo"/>
              <a:sym typeface="Arimo"/>
            </a:endParaRPr>
          </a:p>
          <a:p>
            <a:pPr indent="-311150" lvl="0" marL="457200" marR="0" rtl="0" algn="l">
              <a:lnSpc>
                <a:spcPct val="100000"/>
              </a:lnSpc>
              <a:spcBef>
                <a:spcPts val="0"/>
              </a:spcBef>
              <a:spcAft>
                <a:spcPts val="0"/>
              </a:spcAft>
              <a:buClr>
                <a:srgbClr val="F1C232"/>
              </a:buClr>
              <a:buSzPts val="1300"/>
              <a:buFont typeface="Arimo"/>
              <a:buAutoNum type="arabicPeriod"/>
            </a:pPr>
            <a:r>
              <a:rPr b="1" lang="en" sz="1300">
                <a:solidFill>
                  <a:srgbClr val="F1C232"/>
                </a:solidFill>
                <a:latin typeface="Arimo"/>
                <a:ea typeface="Arimo"/>
                <a:cs typeface="Arimo"/>
                <a:sym typeface="Arimo"/>
              </a:rPr>
              <a:t>Some can handle both numerical and categorical features, capture non-linear relationships</a:t>
            </a:r>
            <a:endParaRPr b="1" sz="1300">
              <a:solidFill>
                <a:srgbClr val="F1C232"/>
              </a:solidFill>
              <a:latin typeface="Arimo"/>
              <a:ea typeface="Arimo"/>
              <a:cs typeface="Arimo"/>
              <a:sym typeface="Arimo"/>
            </a:endParaRPr>
          </a:p>
          <a:p>
            <a:pPr indent="-311150" lvl="0" marL="457200" marR="0" rtl="0" algn="l">
              <a:lnSpc>
                <a:spcPct val="100000"/>
              </a:lnSpc>
              <a:spcBef>
                <a:spcPts val="0"/>
              </a:spcBef>
              <a:spcAft>
                <a:spcPts val="0"/>
              </a:spcAft>
              <a:buClr>
                <a:srgbClr val="F1C232"/>
              </a:buClr>
              <a:buSzPts val="1300"/>
              <a:buFont typeface="Arimo"/>
              <a:buAutoNum type="arabicPeriod"/>
            </a:pPr>
            <a:r>
              <a:rPr b="1" lang="en" sz="1300">
                <a:solidFill>
                  <a:srgbClr val="F1C232"/>
                </a:solidFill>
                <a:latin typeface="Arimo"/>
                <a:ea typeface="Arimo"/>
                <a:cs typeface="Arimo"/>
                <a:sym typeface="Arimo"/>
              </a:rPr>
              <a:t>Have ability to handle a large group of high-dimensional features</a:t>
            </a:r>
            <a:endParaRPr b="1" sz="1300">
              <a:solidFill>
                <a:srgbClr val="F1C232"/>
              </a:solidFill>
              <a:latin typeface="Arimo"/>
              <a:ea typeface="Arimo"/>
              <a:cs typeface="Arimo"/>
              <a:sym typeface="Arimo"/>
            </a:endParaRPr>
          </a:p>
          <a:p>
            <a:pPr indent="-311150" lvl="0" marL="457200" marR="0" rtl="0" algn="l">
              <a:lnSpc>
                <a:spcPct val="100000"/>
              </a:lnSpc>
              <a:spcBef>
                <a:spcPts val="0"/>
              </a:spcBef>
              <a:spcAft>
                <a:spcPts val="0"/>
              </a:spcAft>
              <a:buClr>
                <a:srgbClr val="F1C232"/>
              </a:buClr>
              <a:buSzPts val="1300"/>
              <a:buFont typeface="Arimo"/>
              <a:buAutoNum type="arabicPeriod"/>
            </a:pPr>
            <a:r>
              <a:rPr b="1" lang="en" sz="1300">
                <a:solidFill>
                  <a:srgbClr val="F1C232"/>
                </a:solidFill>
                <a:latin typeface="Arimo"/>
                <a:ea typeface="Arimo"/>
                <a:cs typeface="Arimo"/>
                <a:sym typeface="Arimo"/>
              </a:rPr>
              <a:t>Time-series RNNs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b="1" sz="1300">
              <a:solidFill>
                <a:srgbClr val="F1C232"/>
              </a:solidFill>
              <a:latin typeface="Arimo"/>
              <a:ea typeface="Arimo"/>
              <a:cs typeface="Arimo"/>
              <a:sym typeface="Arim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2"/>
          <p:cNvSpPr txBox="1"/>
          <p:nvPr>
            <p:ph type="title"/>
          </p:nvPr>
        </p:nvSpPr>
        <p:spPr>
          <a:xfrm>
            <a:off x="720000" y="597425"/>
            <a:ext cx="7704000" cy="4818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Time-series Cross-Validation</a:t>
            </a:r>
            <a:endParaRPr/>
          </a:p>
          <a:p>
            <a:pPr indent="0" lvl="0" marL="0" rtl="0" algn="l">
              <a:spcBef>
                <a:spcPts val="0"/>
              </a:spcBef>
              <a:spcAft>
                <a:spcPts val="0"/>
              </a:spcAft>
              <a:buNone/>
            </a:pPr>
            <a:r>
              <a:t/>
            </a:r>
            <a:endParaRPr sz="2700">
              <a:latin typeface="Calibri"/>
              <a:ea typeface="Calibri"/>
              <a:cs typeface="Calibri"/>
              <a:sym typeface="Calibri"/>
            </a:endParaRPr>
          </a:p>
        </p:txBody>
      </p:sp>
      <p:cxnSp>
        <p:nvCxnSpPr>
          <p:cNvPr id="440" name="Google Shape;440;p52"/>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pic>
        <p:nvPicPr>
          <p:cNvPr id="441" name="Google Shape;441;p52"/>
          <p:cNvPicPr preferRelativeResize="0"/>
          <p:nvPr/>
        </p:nvPicPr>
        <p:blipFill>
          <a:blip r:embed="rId3">
            <a:alphaModFix/>
          </a:blip>
          <a:stretch>
            <a:fillRect/>
          </a:stretch>
        </p:blipFill>
        <p:spPr>
          <a:xfrm>
            <a:off x="1206388" y="1666425"/>
            <a:ext cx="6731224" cy="2858800"/>
          </a:xfrm>
          <a:prstGeom prst="rect">
            <a:avLst/>
          </a:prstGeom>
          <a:noFill/>
          <a:ln>
            <a:noFill/>
          </a:ln>
        </p:spPr>
      </p:pic>
      <p:sp>
        <p:nvSpPr>
          <p:cNvPr id="442" name="Google Shape;442;p52"/>
          <p:cNvSpPr txBox="1"/>
          <p:nvPr/>
        </p:nvSpPr>
        <p:spPr>
          <a:xfrm>
            <a:off x="729625" y="1120850"/>
            <a:ext cx="769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lang="en" sz="1200">
                <a:solidFill>
                  <a:schemeClr val="dk1"/>
                </a:solidFill>
                <a:latin typeface="Calibri"/>
                <a:ea typeface="Calibri"/>
                <a:cs typeface="Calibri"/>
                <a:sym typeface="Calibri"/>
              </a:rPr>
              <a:t>C</a:t>
            </a:r>
            <a:r>
              <a:rPr lang="en" sz="1200">
                <a:solidFill>
                  <a:schemeClr val="dk1"/>
                </a:solidFill>
                <a:latin typeface="Calibri"/>
                <a:ea typeface="Calibri"/>
                <a:cs typeface="Calibri"/>
                <a:sym typeface="Calibri"/>
              </a:rPr>
              <a:t>ross-validation on a rolling basis. Start with a small subset of data for training purpose, forecast for the later data points and then checking the accuracy for the forecasted data points.  Rolling_window = 10</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3"/>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Bitcoin </a:t>
            </a:r>
            <a:r>
              <a:rPr lang="en">
                <a:solidFill>
                  <a:srgbClr val="F1C232"/>
                </a:solidFill>
              </a:rPr>
              <a:t>Regressor Prediction</a:t>
            </a:r>
            <a:endParaRPr>
              <a:solidFill>
                <a:srgbClr val="F1C23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448" name="Google Shape;448;p53"/>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pic>
        <p:nvPicPr>
          <p:cNvPr id="449" name="Google Shape;449;p53"/>
          <p:cNvPicPr preferRelativeResize="0"/>
          <p:nvPr/>
        </p:nvPicPr>
        <p:blipFill>
          <a:blip r:embed="rId3">
            <a:alphaModFix/>
          </a:blip>
          <a:stretch>
            <a:fillRect/>
          </a:stretch>
        </p:blipFill>
        <p:spPr>
          <a:xfrm>
            <a:off x="470050" y="1478350"/>
            <a:ext cx="8215649" cy="2679725"/>
          </a:xfrm>
          <a:prstGeom prst="rect">
            <a:avLst/>
          </a:prstGeom>
          <a:noFill/>
          <a:ln>
            <a:noFill/>
          </a:ln>
        </p:spPr>
      </p:pic>
      <p:pic>
        <p:nvPicPr>
          <p:cNvPr id="450" name="Google Shape;450;p53"/>
          <p:cNvPicPr preferRelativeResize="0"/>
          <p:nvPr/>
        </p:nvPicPr>
        <p:blipFill>
          <a:blip r:embed="rId4">
            <a:alphaModFix/>
          </a:blip>
          <a:stretch>
            <a:fillRect/>
          </a:stretch>
        </p:blipFill>
        <p:spPr>
          <a:xfrm>
            <a:off x="3655300" y="4096175"/>
            <a:ext cx="2342824" cy="180225"/>
          </a:xfrm>
          <a:prstGeom prst="rect">
            <a:avLst/>
          </a:prstGeom>
          <a:noFill/>
          <a:ln>
            <a:noFill/>
          </a:ln>
        </p:spPr>
      </p:pic>
      <p:pic>
        <p:nvPicPr>
          <p:cNvPr id="451" name="Google Shape;451;p53"/>
          <p:cNvPicPr preferRelativeResize="0"/>
          <p:nvPr/>
        </p:nvPicPr>
        <p:blipFill>
          <a:blip r:embed="rId4">
            <a:alphaModFix/>
          </a:blip>
          <a:stretch>
            <a:fillRect/>
          </a:stretch>
        </p:blipFill>
        <p:spPr>
          <a:xfrm>
            <a:off x="898825" y="4096175"/>
            <a:ext cx="2342824" cy="180225"/>
          </a:xfrm>
          <a:prstGeom prst="rect">
            <a:avLst/>
          </a:prstGeom>
          <a:noFill/>
          <a:ln>
            <a:noFill/>
          </a:ln>
        </p:spPr>
      </p:pic>
      <p:pic>
        <p:nvPicPr>
          <p:cNvPr id="452" name="Google Shape;452;p53"/>
          <p:cNvPicPr preferRelativeResize="0"/>
          <p:nvPr/>
        </p:nvPicPr>
        <p:blipFill>
          <a:blip r:embed="rId4">
            <a:alphaModFix/>
          </a:blip>
          <a:stretch>
            <a:fillRect/>
          </a:stretch>
        </p:blipFill>
        <p:spPr>
          <a:xfrm>
            <a:off x="6342875" y="4096175"/>
            <a:ext cx="2342824" cy="180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4"/>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Bitcoin Regressor Prediction</a:t>
            </a:r>
            <a:endParaRPr>
              <a:solidFill>
                <a:srgbClr val="F1C23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458" name="Google Shape;458;p54"/>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pic>
        <p:nvPicPr>
          <p:cNvPr id="459" name="Google Shape;459;p54"/>
          <p:cNvPicPr preferRelativeResize="0"/>
          <p:nvPr/>
        </p:nvPicPr>
        <p:blipFill>
          <a:blip r:embed="rId3">
            <a:alphaModFix/>
          </a:blip>
          <a:stretch>
            <a:fillRect/>
          </a:stretch>
        </p:blipFill>
        <p:spPr>
          <a:xfrm>
            <a:off x="700663" y="1544850"/>
            <a:ext cx="7742674" cy="2536774"/>
          </a:xfrm>
          <a:prstGeom prst="rect">
            <a:avLst/>
          </a:prstGeom>
          <a:noFill/>
          <a:ln>
            <a:noFill/>
          </a:ln>
        </p:spPr>
      </p:pic>
      <p:pic>
        <p:nvPicPr>
          <p:cNvPr id="460" name="Google Shape;460;p54"/>
          <p:cNvPicPr preferRelativeResize="0"/>
          <p:nvPr/>
        </p:nvPicPr>
        <p:blipFill>
          <a:blip r:embed="rId4">
            <a:alphaModFix/>
          </a:blip>
          <a:stretch>
            <a:fillRect/>
          </a:stretch>
        </p:blipFill>
        <p:spPr>
          <a:xfrm>
            <a:off x="3707050" y="4007475"/>
            <a:ext cx="2185300" cy="168100"/>
          </a:xfrm>
          <a:prstGeom prst="rect">
            <a:avLst/>
          </a:prstGeom>
          <a:noFill/>
          <a:ln>
            <a:noFill/>
          </a:ln>
        </p:spPr>
      </p:pic>
      <p:pic>
        <p:nvPicPr>
          <p:cNvPr id="461" name="Google Shape;461;p54"/>
          <p:cNvPicPr preferRelativeResize="0"/>
          <p:nvPr/>
        </p:nvPicPr>
        <p:blipFill>
          <a:blip r:embed="rId4">
            <a:alphaModFix/>
          </a:blip>
          <a:stretch>
            <a:fillRect/>
          </a:stretch>
        </p:blipFill>
        <p:spPr>
          <a:xfrm>
            <a:off x="6258025" y="4007475"/>
            <a:ext cx="2185300" cy="168100"/>
          </a:xfrm>
          <a:prstGeom prst="rect">
            <a:avLst/>
          </a:prstGeom>
          <a:noFill/>
          <a:ln>
            <a:noFill/>
          </a:ln>
        </p:spPr>
      </p:pic>
      <p:pic>
        <p:nvPicPr>
          <p:cNvPr id="462" name="Google Shape;462;p54"/>
          <p:cNvPicPr preferRelativeResize="0"/>
          <p:nvPr/>
        </p:nvPicPr>
        <p:blipFill>
          <a:blip r:embed="rId4">
            <a:alphaModFix/>
          </a:blip>
          <a:stretch>
            <a:fillRect/>
          </a:stretch>
        </p:blipFill>
        <p:spPr>
          <a:xfrm>
            <a:off x="1114525" y="4007475"/>
            <a:ext cx="2185300" cy="168100"/>
          </a:xfrm>
          <a:prstGeom prst="rect">
            <a:avLst/>
          </a:prstGeom>
          <a:noFill/>
          <a:ln>
            <a:noFill/>
          </a:ln>
        </p:spPr>
      </p:pic>
      <p:pic>
        <p:nvPicPr>
          <p:cNvPr id="463" name="Google Shape;463;p54"/>
          <p:cNvPicPr preferRelativeResize="0"/>
          <p:nvPr/>
        </p:nvPicPr>
        <p:blipFill>
          <a:blip r:embed="rId4">
            <a:alphaModFix/>
          </a:blip>
          <a:stretch>
            <a:fillRect/>
          </a:stretch>
        </p:blipFill>
        <p:spPr>
          <a:xfrm>
            <a:off x="1156075" y="4007475"/>
            <a:ext cx="2185300" cy="168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5"/>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Ethereum Regressor Prediction</a:t>
            </a:r>
            <a:endParaRPr>
              <a:solidFill>
                <a:srgbClr val="F1C23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469" name="Google Shape;469;p55"/>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pic>
        <p:nvPicPr>
          <p:cNvPr id="470" name="Google Shape;470;p55"/>
          <p:cNvPicPr preferRelativeResize="0"/>
          <p:nvPr/>
        </p:nvPicPr>
        <p:blipFill>
          <a:blip r:embed="rId3">
            <a:alphaModFix/>
          </a:blip>
          <a:stretch>
            <a:fillRect/>
          </a:stretch>
        </p:blipFill>
        <p:spPr>
          <a:xfrm>
            <a:off x="1091175" y="1209125"/>
            <a:ext cx="6973398" cy="34515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6"/>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Ethereum Regressor Prediction</a:t>
            </a:r>
            <a:endParaRPr>
              <a:solidFill>
                <a:srgbClr val="F1C23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476" name="Google Shape;476;p56"/>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pic>
        <p:nvPicPr>
          <p:cNvPr id="477" name="Google Shape;477;p56"/>
          <p:cNvPicPr preferRelativeResize="0"/>
          <p:nvPr/>
        </p:nvPicPr>
        <p:blipFill>
          <a:blip r:embed="rId3">
            <a:alphaModFix/>
          </a:blip>
          <a:stretch>
            <a:fillRect/>
          </a:stretch>
        </p:blipFill>
        <p:spPr>
          <a:xfrm>
            <a:off x="1098650" y="1186975"/>
            <a:ext cx="6958448" cy="34441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7"/>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Summary – model evaluation</a:t>
            </a:r>
            <a:endParaRPr>
              <a:solidFill>
                <a:srgbClr val="F1C232"/>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483" name="Google Shape;483;p57"/>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pic>
        <p:nvPicPr>
          <p:cNvPr id="484" name="Google Shape;484;p57"/>
          <p:cNvPicPr preferRelativeResize="0"/>
          <p:nvPr/>
        </p:nvPicPr>
        <p:blipFill>
          <a:blip r:embed="rId3">
            <a:alphaModFix/>
          </a:blip>
          <a:stretch>
            <a:fillRect/>
          </a:stretch>
        </p:blipFill>
        <p:spPr>
          <a:xfrm>
            <a:off x="1868300" y="4050125"/>
            <a:ext cx="5407400" cy="652150"/>
          </a:xfrm>
          <a:prstGeom prst="rect">
            <a:avLst/>
          </a:prstGeom>
          <a:noFill/>
          <a:ln>
            <a:noFill/>
          </a:ln>
        </p:spPr>
      </p:pic>
      <p:pic>
        <p:nvPicPr>
          <p:cNvPr id="485" name="Google Shape;485;p57"/>
          <p:cNvPicPr preferRelativeResize="0"/>
          <p:nvPr/>
        </p:nvPicPr>
        <p:blipFill>
          <a:blip r:embed="rId4">
            <a:alphaModFix/>
          </a:blip>
          <a:stretch>
            <a:fillRect/>
          </a:stretch>
        </p:blipFill>
        <p:spPr>
          <a:xfrm>
            <a:off x="1917863" y="1188663"/>
            <a:ext cx="5308285" cy="2722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720000" y="597425"/>
            <a:ext cx="46059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b="1" lang="en"/>
              <a:t>TABLE OF CONTENTS</a:t>
            </a:r>
            <a:endParaRPr b="1"/>
          </a:p>
        </p:txBody>
      </p:sp>
      <p:sp>
        <p:nvSpPr>
          <p:cNvPr id="234" name="Google Shape;234;p31"/>
          <p:cNvSpPr txBox="1"/>
          <p:nvPr>
            <p:ph idx="2" type="title"/>
          </p:nvPr>
        </p:nvSpPr>
        <p:spPr>
          <a:xfrm>
            <a:off x="720000" y="1419675"/>
            <a:ext cx="1658400" cy="5715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01</a:t>
            </a:r>
            <a:endParaRPr/>
          </a:p>
        </p:txBody>
      </p:sp>
      <p:sp>
        <p:nvSpPr>
          <p:cNvPr id="235" name="Google Shape;235;p31"/>
          <p:cNvSpPr txBox="1"/>
          <p:nvPr>
            <p:ph idx="4" type="title"/>
          </p:nvPr>
        </p:nvSpPr>
        <p:spPr>
          <a:xfrm>
            <a:off x="1661471" y="2529750"/>
            <a:ext cx="1658400" cy="5715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02</a:t>
            </a:r>
            <a:endParaRPr/>
          </a:p>
        </p:txBody>
      </p:sp>
      <p:sp>
        <p:nvSpPr>
          <p:cNvPr id="236" name="Google Shape;236;p31"/>
          <p:cNvSpPr txBox="1"/>
          <p:nvPr>
            <p:ph idx="5" type="subTitle"/>
          </p:nvPr>
        </p:nvSpPr>
        <p:spPr>
          <a:xfrm>
            <a:off x="2453350" y="2889300"/>
            <a:ext cx="2510700" cy="352500"/>
          </a:xfrm>
          <a:prstGeom prst="rect">
            <a:avLst/>
          </a:prstGeom>
        </p:spPr>
        <p:txBody>
          <a:bodyPr anchorCtr="0" anchor="b" bIns="0" lIns="91425" spcFirstLastPara="1" rIns="91425" wrap="square" tIns="0">
            <a:noAutofit/>
          </a:bodyPr>
          <a:lstStyle/>
          <a:p>
            <a:pPr indent="0" lvl="0" marL="0" rtl="0" algn="l">
              <a:spcBef>
                <a:spcPts val="0"/>
              </a:spcBef>
              <a:spcAft>
                <a:spcPts val="0"/>
              </a:spcAft>
              <a:buClr>
                <a:schemeClr val="lt1"/>
              </a:buClr>
              <a:buSzPts val="1100"/>
              <a:buFont typeface="Arial"/>
              <a:buNone/>
            </a:pPr>
            <a:r>
              <a:rPr lang="en" sz="1900"/>
              <a:t>Model Prediction</a:t>
            </a:r>
            <a:endParaRPr sz="1900"/>
          </a:p>
          <a:p>
            <a:pPr indent="0" lvl="0" marL="0" rtl="0" algn="l">
              <a:spcBef>
                <a:spcPts val="0"/>
              </a:spcBef>
              <a:spcAft>
                <a:spcPts val="0"/>
              </a:spcAft>
              <a:buClr>
                <a:schemeClr val="lt1"/>
              </a:buClr>
              <a:buSzPts val="1100"/>
              <a:buFont typeface="Arial"/>
              <a:buNone/>
            </a:pPr>
            <a:r>
              <a:rPr lang="en" sz="1900"/>
              <a:t>- 5 models</a:t>
            </a:r>
            <a:endParaRPr sz="1900"/>
          </a:p>
        </p:txBody>
      </p:sp>
      <p:sp>
        <p:nvSpPr>
          <p:cNvPr id="237" name="Google Shape;237;p31"/>
          <p:cNvSpPr txBox="1"/>
          <p:nvPr>
            <p:ph idx="13" type="title"/>
          </p:nvPr>
        </p:nvSpPr>
        <p:spPr>
          <a:xfrm>
            <a:off x="3742796" y="3373950"/>
            <a:ext cx="1658400" cy="5715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03</a:t>
            </a:r>
            <a:endParaRPr/>
          </a:p>
        </p:txBody>
      </p:sp>
      <p:sp>
        <p:nvSpPr>
          <p:cNvPr id="238" name="Google Shape;238;p31"/>
          <p:cNvSpPr txBox="1"/>
          <p:nvPr>
            <p:ph idx="14" type="subTitle"/>
          </p:nvPr>
        </p:nvSpPr>
        <p:spPr>
          <a:xfrm>
            <a:off x="4305125" y="3757850"/>
            <a:ext cx="2510700" cy="352500"/>
          </a:xfrm>
          <a:prstGeom prst="rect">
            <a:avLst/>
          </a:prstGeom>
        </p:spPr>
        <p:txBody>
          <a:bodyPr anchorCtr="0" anchor="b" bIns="0" lIns="91425" spcFirstLastPara="1" rIns="91425" wrap="square" tIns="0">
            <a:noAutofit/>
          </a:bodyPr>
          <a:lstStyle/>
          <a:p>
            <a:pPr indent="0" lvl="0" marL="0" rtl="0" algn="ctr">
              <a:spcBef>
                <a:spcPts val="0"/>
              </a:spcBef>
              <a:spcAft>
                <a:spcPts val="0"/>
              </a:spcAft>
              <a:buClr>
                <a:schemeClr val="lt1"/>
              </a:buClr>
              <a:buSzPts val="1100"/>
              <a:buFont typeface="Arial"/>
              <a:buNone/>
            </a:pPr>
            <a:r>
              <a:rPr lang="en" sz="1900"/>
              <a:t>Strategy Building </a:t>
            </a:r>
            <a:endParaRPr sz="1900">
              <a:solidFill>
                <a:schemeClr val="lt1"/>
              </a:solidFill>
            </a:endParaRPr>
          </a:p>
          <a:p>
            <a:pPr indent="0" lvl="0" marL="0" rtl="0" algn="ctr">
              <a:spcBef>
                <a:spcPts val="0"/>
              </a:spcBef>
              <a:spcAft>
                <a:spcPts val="0"/>
              </a:spcAft>
              <a:buClr>
                <a:schemeClr val="lt1"/>
              </a:buClr>
              <a:buSzPts val="1100"/>
              <a:buFont typeface="Arial"/>
              <a:buNone/>
            </a:pPr>
            <a:r>
              <a:rPr lang="en" sz="1900"/>
              <a:t>&amp; Backtesting</a:t>
            </a:r>
            <a:endParaRPr sz="1900"/>
          </a:p>
        </p:txBody>
      </p:sp>
      <p:cxnSp>
        <p:nvCxnSpPr>
          <p:cNvPr id="239" name="Google Shape;239;p31"/>
          <p:cNvCxnSpPr/>
          <p:nvPr/>
        </p:nvCxnSpPr>
        <p:spPr>
          <a:xfrm>
            <a:off x="729625" y="1079100"/>
            <a:ext cx="5614200" cy="0"/>
          </a:xfrm>
          <a:prstGeom prst="straightConnector1">
            <a:avLst/>
          </a:prstGeom>
          <a:noFill/>
          <a:ln cap="flat" cmpd="sng" w="9525">
            <a:solidFill>
              <a:schemeClr val="dk1"/>
            </a:solidFill>
            <a:prstDash val="solid"/>
            <a:round/>
            <a:headEnd len="med" w="med" type="none"/>
            <a:tailEnd len="med" w="med" type="none"/>
          </a:ln>
        </p:spPr>
      </p:cxnSp>
      <p:pic>
        <p:nvPicPr>
          <p:cNvPr id="240" name="Google Shape;240;p31"/>
          <p:cNvPicPr preferRelativeResize="0"/>
          <p:nvPr/>
        </p:nvPicPr>
        <p:blipFill rotWithShape="1">
          <a:blip r:embed="rId3">
            <a:alphaModFix/>
          </a:blip>
          <a:srcRect b="0" l="66934" r="1697" t="0"/>
          <a:stretch/>
        </p:blipFill>
        <p:spPr>
          <a:xfrm>
            <a:off x="6675100" y="540000"/>
            <a:ext cx="1910376" cy="4063500"/>
          </a:xfrm>
          <a:prstGeom prst="rect">
            <a:avLst/>
          </a:prstGeom>
          <a:noFill/>
          <a:ln>
            <a:noFill/>
          </a:ln>
        </p:spPr>
      </p:pic>
      <p:sp>
        <p:nvSpPr>
          <p:cNvPr id="241" name="Google Shape;241;p31"/>
          <p:cNvSpPr txBox="1"/>
          <p:nvPr/>
        </p:nvSpPr>
        <p:spPr>
          <a:xfrm>
            <a:off x="8054875" y="4253625"/>
            <a:ext cx="548700" cy="352500"/>
          </a:xfrm>
          <a:prstGeom prst="rect">
            <a:avLst/>
          </a:prstGeom>
          <a:noFill/>
          <a:ln>
            <a:noFill/>
          </a:ln>
        </p:spPr>
        <p:txBody>
          <a:bodyPr anchorCtr="0" anchor="t" bIns="0" lIns="36000" spcFirstLastPara="1" rIns="36000" wrap="square" tIns="0">
            <a:noAutofit/>
          </a:bodyPr>
          <a:lstStyle/>
          <a:p>
            <a:pPr indent="0" lvl="0" marL="0" rtl="0" algn="r">
              <a:spcBef>
                <a:spcPts val="0"/>
              </a:spcBef>
              <a:spcAft>
                <a:spcPts val="0"/>
              </a:spcAft>
              <a:buNone/>
            </a:pPr>
            <a:r>
              <a:rPr lang="en" sz="2400">
                <a:solidFill>
                  <a:schemeClr val="dk1"/>
                </a:solidFill>
                <a:latin typeface="Arimo"/>
                <a:ea typeface="Arimo"/>
                <a:cs typeface="Arimo"/>
                <a:sym typeface="Arimo"/>
              </a:rPr>
              <a:t>0</a:t>
            </a:r>
            <a:fld id="{00000000-1234-1234-1234-123412341234}" type="slidenum">
              <a:rPr lang="en" sz="2400">
                <a:solidFill>
                  <a:schemeClr val="dk1"/>
                </a:solidFill>
                <a:latin typeface="Arimo"/>
                <a:ea typeface="Arimo"/>
                <a:cs typeface="Arimo"/>
                <a:sym typeface="Arimo"/>
              </a:rPr>
              <a:t>‹#›</a:t>
            </a:fld>
            <a:endParaRPr sz="2400">
              <a:solidFill>
                <a:schemeClr val="dk1"/>
              </a:solidFill>
              <a:latin typeface="Arimo"/>
              <a:ea typeface="Arimo"/>
              <a:cs typeface="Arimo"/>
              <a:sym typeface="Arimo"/>
            </a:endParaRPr>
          </a:p>
        </p:txBody>
      </p:sp>
      <p:sp>
        <p:nvSpPr>
          <p:cNvPr id="242" name="Google Shape;242;p31"/>
          <p:cNvSpPr txBox="1"/>
          <p:nvPr/>
        </p:nvSpPr>
        <p:spPr>
          <a:xfrm>
            <a:off x="1047700" y="1419675"/>
            <a:ext cx="2510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lt1"/>
              </a:buClr>
              <a:buSzPts val="1100"/>
              <a:buFont typeface="Arial"/>
              <a:buNone/>
            </a:pPr>
            <a:r>
              <a:rPr b="1" lang="en" sz="1900">
                <a:solidFill>
                  <a:schemeClr val="dk1"/>
                </a:solidFill>
                <a:latin typeface="Arimo"/>
                <a:ea typeface="Arimo"/>
                <a:cs typeface="Arimo"/>
                <a:sym typeface="Arimo"/>
              </a:rPr>
              <a:t>Data &amp; Model Preparation</a:t>
            </a:r>
            <a:r>
              <a:rPr b="1" lang="en" sz="1900">
                <a:solidFill>
                  <a:schemeClr val="dk1"/>
                </a:solidFill>
                <a:latin typeface="Arimo"/>
                <a:ea typeface="Arimo"/>
                <a:cs typeface="Arimo"/>
                <a:sym typeface="Arimo"/>
              </a:rPr>
              <a:t> </a:t>
            </a:r>
            <a:endParaRPr b="1" sz="500">
              <a:latin typeface="Arimo"/>
              <a:ea typeface="Arimo"/>
              <a:cs typeface="Arimo"/>
              <a:sym typeface="Arim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8"/>
          <p:cNvSpPr txBox="1"/>
          <p:nvPr>
            <p:ph type="title"/>
          </p:nvPr>
        </p:nvSpPr>
        <p:spPr>
          <a:xfrm>
            <a:off x="720000" y="3055050"/>
            <a:ext cx="4561800" cy="915600"/>
          </a:xfrm>
          <a:prstGeom prst="rect">
            <a:avLst/>
          </a:prstGeom>
        </p:spPr>
        <p:txBody>
          <a:bodyPr anchorCtr="0" anchor="ctr" bIns="0" lIns="91425" spcFirstLastPara="1" rIns="91425" wrap="square" tIns="0">
            <a:noAutofit/>
          </a:bodyPr>
          <a:lstStyle/>
          <a:p>
            <a:pPr indent="0" lvl="0" marL="0" rtl="0" algn="l">
              <a:spcBef>
                <a:spcPts val="0"/>
              </a:spcBef>
              <a:spcAft>
                <a:spcPts val="0"/>
              </a:spcAft>
              <a:buClr>
                <a:schemeClr val="lt1"/>
              </a:buClr>
              <a:buSzPts val="1100"/>
              <a:buFont typeface="Arial"/>
              <a:buNone/>
            </a:pPr>
            <a:r>
              <a:rPr lang="en" sz="3700"/>
              <a:t> Strategy Building           &amp; Backtesting       </a:t>
            </a:r>
            <a:endParaRPr sz="3700"/>
          </a:p>
          <a:p>
            <a:pPr indent="0" lvl="0" marL="0" rtl="0" algn="l">
              <a:spcBef>
                <a:spcPts val="0"/>
              </a:spcBef>
              <a:spcAft>
                <a:spcPts val="0"/>
              </a:spcAft>
              <a:buNone/>
            </a:pPr>
            <a:r>
              <a:t/>
            </a:r>
            <a:endParaRPr sz="3700"/>
          </a:p>
        </p:txBody>
      </p:sp>
      <p:sp>
        <p:nvSpPr>
          <p:cNvPr id="491" name="Google Shape;491;p58"/>
          <p:cNvSpPr txBox="1"/>
          <p:nvPr>
            <p:ph idx="2" type="title"/>
          </p:nvPr>
        </p:nvSpPr>
        <p:spPr>
          <a:xfrm>
            <a:off x="720000" y="765725"/>
            <a:ext cx="3464700" cy="17037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03</a:t>
            </a:r>
            <a:endParaRPr/>
          </a:p>
        </p:txBody>
      </p:sp>
      <p:cxnSp>
        <p:nvCxnSpPr>
          <p:cNvPr id="492" name="Google Shape;492;p58"/>
          <p:cNvCxnSpPr/>
          <p:nvPr/>
        </p:nvCxnSpPr>
        <p:spPr>
          <a:xfrm>
            <a:off x="796000" y="2390925"/>
            <a:ext cx="4029900" cy="0"/>
          </a:xfrm>
          <a:prstGeom prst="straightConnector1">
            <a:avLst/>
          </a:prstGeom>
          <a:noFill/>
          <a:ln cap="flat" cmpd="sng" w="9525">
            <a:solidFill>
              <a:schemeClr val="dk1"/>
            </a:solidFill>
            <a:prstDash val="solid"/>
            <a:round/>
            <a:headEnd len="med" w="med" type="none"/>
            <a:tailEnd len="med" w="med" type="none"/>
          </a:ln>
        </p:spPr>
      </p:cxnSp>
      <p:pic>
        <p:nvPicPr>
          <p:cNvPr id="493" name="Google Shape;493;p58"/>
          <p:cNvPicPr preferRelativeResize="0"/>
          <p:nvPr/>
        </p:nvPicPr>
        <p:blipFill rotWithShape="1">
          <a:blip r:embed="rId3">
            <a:alphaModFix/>
          </a:blip>
          <a:srcRect b="0" l="20617" r="20611" t="0"/>
          <a:stretch/>
        </p:blipFill>
        <p:spPr>
          <a:xfrm>
            <a:off x="5352725" y="716988"/>
            <a:ext cx="3267449" cy="37095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9"/>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Trading Strategy </a:t>
            </a:r>
            <a:endParaRPr>
              <a:solidFill>
                <a:srgbClr val="F1C232"/>
              </a:solidFill>
            </a:endParaRPr>
          </a:p>
          <a:p>
            <a:pPr indent="0" lvl="0" marL="0" rtl="0" algn="l">
              <a:spcBef>
                <a:spcPts val="0"/>
              </a:spcBef>
              <a:spcAft>
                <a:spcPts val="0"/>
              </a:spcAft>
              <a:buNone/>
            </a:pPr>
            <a:r>
              <a:t/>
            </a:r>
            <a:endParaRPr/>
          </a:p>
        </p:txBody>
      </p:sp>
      <p:cxnSp>
        <p:nvCxnSpPr>
          <p:cNvPr id="499" name="Google Shape;499;p59"/>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sp>
        <p:nvSpPr>
          <p:cNvPr id="500" name="Google Shape;500;p59"/>
          <p:cNvSpPr txBox="1"/>
          <p:nvPr/>
        </p:nvSpPr>
        <p:spPr>
          <a:xfrm>
            <a:off x="751350" y="2318025"/>
            <a:ext cx="7641300" cy="110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lt1"/>
              </a:buClr>
              <a:buSzPts val="1100"/>
              <a:buFont typeface="Arial"/>
              <a:buNone/>
            </a:pPr>
            <a:r>
              <a:rPr b="1" lang="en" sz="1150">
                <a:solidFill>
                  <a:schemeClr val="dk1"/>
                </a:solidFill>
                <a:latin typeface="Calibri"/>
                <a:ea typeface="Calibri"/>
                <a:cs typeface="Calibri"/>
                <a:sym typeface="Calibri"/>
              </a:rPr>
              <a:t>Trend-following strategy:</a:t>
            </a:r>
            <a:r>
              <a:rPr lang="en" sz="1150">
                <a:solidFill>
                  <a:schemeClr val="dk1"/>
                </a:solidFill>
                <a:latin typeface="Calibri"/>
                <a:ea typeface="Calibri"/>
                <a:cs typeface="Calibri"/>
                <a:sym typeface="Calibri"/>
              </a:rPr>
              <a:t> Analyze the direction of the predicted percentage change (positive or negative) and use it to determine the trend. If the predicted change suggests an upward trend, consider buying or holding the asset. Conversely, if the predicted change suggests a downward trend, consider selling or avoiding the asset.</a:t>
            </a:r>
            <a:endParaRPr sz="115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0"/>
          <p:cNvSpPr txBox="1"/>
          <p:nvPr>
            <p:ph idx="1" type="subTitle"/>
          </p:nvPr>
        </p:nvSpPr>
        <p:spPr>
          <a:xfrm flipH="1">
            <a:off x="4864100" y="952500"/>
            <a:ext cx="3785700" cy="37599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100">
                <a:latin typeface="Calibri"/>
                <a:ea typeface="Calibri"/>
                <a:cs typeface="Calibri"/>
                <a:sym typeface="Calibri"/>
              </a:rPr>
              <a:t>On day t:</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If signal[t] = 1,</a:t>
            </a:r>
            <a:endParaRPr sz="12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And if we have no open position</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Long with 1x leverage</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And if we have an open short position</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Close the short position</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Calculate returns</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And if we have an long position already</a:t>
            </a:r>
            <a:endParaRPr sz="1100">
              <a:latin typeface="Calibri"/>
              <a:ea typeface="Calibri"/>
              <a:cs typeface="Calibri"/>
              <a:sym typeface="Calibri"/>
            </a:endParaRPr>
          </a:p>
          <a:p>
            <a:pPr indent="0" lvl="0" marL="914400" rtl="0" algn="l">
              <a:spcBef>
                <a:spcPts val="0"/>
              </a:spcBef>
              <a:spcAft>
                <a:spcPts val="0"/>
              </a:spcAft>
              <a:buNone/>
            </a:pPr>
            <a:r>
              <a:rPr lang="en" sz="1100">
                <a:latin typeface="Calibri"/>
                <a:ea typeface="Calibri"/>
                <a:cs typeface="Calibri"/>
                <a:sym typeface="Calibri"/>
              </a:rPr>
              <a:t>Just hold the long</a:t>
            </a:r>
            <a:endParaRPr sz="1100">
              <a:latin typeface="Calibri"/>
              <a:ea typeface="Calibri"/>
              <a:cs typeface="Calibri"/>
              <a:sym typeface="Calibri"/>
            </a:endParaRPr>
          </a:p>
          <a:p>
            <a:pPr indent="0" lvl="0" marL="0" rtl="0" algn="l">
              <a:spcBef>
                <a:spcPts val="0"/>
              </a:spcBef>
              <a:spcAft>
                <a:spcPts val="0"/>
              </a:spcAft>
              <a:buClr>
                <a:schemeClr val="lt1"/>
              </a:buClr>
              <a:buSzPts val="1100"/>
              <a:buFont typeface="Arial"/>
              <a:buNone/>
            </a:pPr>
            <a:r>
              <a:rPr lang="en" sz="1200">
                <a:latin typeface="Calibri"/>
                <a:ea typeface="Calibri"/>
                <a:cs typeface="Calibri"/>
                <a:sym typeface="Calibri"/>
              </a:rPr>
              <a:t>If signal[t] = -1,</a:t>
            </a:r>
            <a:endParaRPr sz="1200">
              <a:latin typeface="Calibri"/>
              <a:ea typeface="Calibri"/>
              <a:cs typeface="Calibri"/>
              <a:sym typeface="Calibri"/>
            </a:endParaRPr>
          </a:p>
          <a:p>
            <a:pPr indent="0" lvl="0" marL="0" rtl="0" algn="l">
              <a:spcBef>
                <a:spcPts val="0"/>
              </a:spcBef>
              <a:spcAft>
                <a:spcPts val="0"/>
              </a:spcAft>
              <a:buClr>
                <a:schemeClr val="lt1"/>
              </a:buClr>
              <a:buSzPts val="1100"/>
              <a:buFont typeface="Arial"/>
              <a:buNone/>
            </a:pPr>
            <a:r>
              <a:rPr lang="en" sz="1100">
                <a:latin typeface="Calibri"/>
                <a:ea typeface="Calibri"/>
                <a:cs typeface="Calibri"/>
                <a:sym typeface="Calibri"/>
              </a:rPr>
              <a:t>	And if we have no open position</a:t>
            </a:r>
            <a:endParaRPr sz="1100">
              <a:latin typeface="Calibri"/>
              <a:ea typeface="Calibri"/>
              <a:cs typeface="Calibri"/>
              <a:sym typeface="Calibri"/>
            </a:endParaRPr>
          </a:p>
          <a:p>
            <a:pPr indent="0" lvl="0" marL="0" rtl="0" algn="l">
              <a:spcBef>
                <a:spcPts val="0"/>
              </a:spcBef>
              <a:spcAft>
                <a:spcPts val="0"/>
              </a:spcAft>
              <a:buClr>
                <a:schemeClr val="lt1"/>
              </a:buClr>
              <a:buSzPts val="1100"/>
              <a:buFont typeface="Arial"/>
              <a:buNone/>
            </a:pPr>
            <a:r>
              <a:rPr lang="en" sz="1100">
                <a:latin typeface="Calibri"/>
                <a:ea typeface="Calibri"/>
                <a:cs typeface="Calibri"/>
                <a:sym typeface="Calibri"/>
              </a:rPr>
              <a:t>		Short with 1x leverage</a:t>
            </a:r>
            <a:endParaRPr sz="1100">
              <a:latin typeface="Calibri"/>
              <a:ea typeface="Calibri"/>
              <a:cs typeface="Calibri"/>
              <a:sym typeface="Calibri"/>
            </a:endParaRPr>
          </a:p>
          <a:p>
            <a:pPr indent="0" lvl="0" marL="0" rtl="0" algn="l">
              <a:spcBef>
                <a:spcPts val="0"/>
              </a:spcBef>
              <a:spcAft>
                <a:spcPts val="0"/>
              </a:spcAft>
              <a:buClr>
                <a:schemeClr val="lt1"/>
              </a:buClr>
              <a:buSzPts val="1100"/>
              <a:buFont typeface="Arial"/>
              <a:buNone/>
            </a:pPr>
            <a:r>
              <a:rPr lang="en" sz="1100">
                <a:latin typeface="Calibri"/>
                <a:ea typeface="Calibri"/>
                <a:cs typeface="Calibri"/>
                <a:sym typeface="Calibri"/>
              </a:rPr>
              <a:t>	And if we have an open long position</a:t>
            </a:r>
            <a:endParaRPr sz="1100">
              <a:latin typeface="Calibri"/>
              <a:ea typeface="Calibri"/>
              <a:cs typeface="Calibri"/>
              <a:sym typeface="Calibri"/>
            </a:endParaRPr>
          </a:p>
          <a:p>
            <a:pPr indent="0" lvl="0" marL="0" rtl="0" algn="l">
              <a:spcBef>
                <a:spcPts val="0"/>
              </a:spcBef>
              <a:spcAft>
                <a:spcPts val="0"/>
              </a:spcAft>
              <a:buClr>
                <a:schemeClr val="lt1"/>
              </a:buClr>
              <a:buSzPts val="1100"/>
              <a:buFont typeface="Arial"/>
              <a:buNone/>
            </a:pPr>
            <a:r>
              <a:rPr lang="en" sz="1100">
                <a:latin typeface="Calibri"/>
                <a:ea typeface="Calibri"/>
                <a:cs typeface="Calibri"/>
                <a:sym typeface="Calibri"/>
              </a:rPr>
              <a:t>		Close the long position</a:t>
            </a:r>
            <a:endParaRPr sz="1100">
              <a:latin typeface="Calibri"/>
              <a:ea typeface="Calibri"/>
              <a:cs typeface="Calibri"/>
              <a:sym typeface="Calibri"/>
            </a:endParaRPr>
          </a:p>
          <a:p>
            <a:pPr indent="0" lvl="0" marL="0" rtl="0" algn="l">
              <a:spcBef>
                <a:spcPts val="0"/>
              </a:spcBef>
              <a:spcAft>
                <a:spcPts val="0"/>
              </a:spcAft>
              <a:buClr>
                <a:schemeClr val="lt1"/>
              </a:buClr>
              <a:buSzPts val="1100"/>
              <a:buFont typeface="Arial"/>
              <a:buNone/>
            </a:pPr>
            <a:r>
              <a:rPr lang="en" sz="1100">
                <a:latin typeface="Calibri"/>
                <a:ea typeface="Calibri"/>
                <a:cs typeface="Calibri"/>
                <a:sym typeface="Calibri"/>
              </a:rPr>
              <a:t>		Calculate returns</a:t>
            </a:r>
            <a:endParaRPr sz="1100">
              <a:latin typeface="Calibri"/>
              <a:ea typeface="Calibri"/>
              <a:cs typeface="Calibri"/>
              <a:sym typeface="Calibri"/>
            </a:endParaRPr>
          </a:p>
          <a:p>
            <a:pPr indent="0" lvl="0" marL="0" rtl="0" algn="l">
              <a:spcBef>
                <a:spcPts val="0"/>
              </a:spcBef>
              <a:spcAft>
                <a:spcPts val="0"/>
              </a:spcAft>
              <a:buClr>
                <a:schemeClr val="lt1"/>
              </a:buClr>
              <a:buSzPts val="1100"/>
              <a:buFont typeface="Arial"/>
              <a:buNone/>
            </a:pPr>
            <a:r>
              <a:rPr lang="en" sz="1100">
                <a:latin typeface="Calibri"/>
                <a:ea typeface="Calibri"/>
                <a:cs typeface="Calibri"/>
                <a:sym typeface="Calibri"/>
              </a:rPr>
              <a:t>	And if we have an short position already</a:t>
            </a:r>
            <a:endParaRPr sz="1100">
              <a:latin typeface="Calibri"/>
              <a:ea typeface="Calibri"/>
              <a:cs typeface="Calibri"/>
              <a:sym typeface="Calibri"/>
            </a:endParaRPr>
          </a:p>
          <a:p>
            <a:pPr indent="0" lvl="0" marL="914400" rtl="0" algn="l">
              <a:spcBef>
                <a:spcPts val="0"/>
              </a:spcBef>
              <a:spcAft>
                <a:spcPts val="0"/>
              </a:spcAft>
              <a:buNone/>
            </a:pPr>
            <a:r>
              <a:rPr lang="en" sz="1100">
                <a:latin typeface="Calibri"/>
                <a:ea typeface="Calibri"/>
                <a:cs typeface="Calibri"/>
                <a:sym typeface="Calibri"/>
              </a:rPr>
              <a:t>Just hold the short</a:t>
            </a:r>
            <a:endParaRPr sz="1100">
              <a:latin typeface="Calibri"/>
              <a:ea typeface="Calibri"/>
              <a:cs typeface="Calibri"/>
              <a:sym typeface="Calibri"/>
            </a:endParaRPr>
          </a:p>
          <a:p>
            <a:pPr indent="0" lvl="0" marL="91440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Clr>
                <a:schemeClr val="lt1"/>
              </a:buClr>
              <a:buSzPts val="1100"/>
              <a:buFont typeface="Arial"/>
              <a:buNone/>
            </a:pPr>
            <a:r>
              <a:rPr lang="en" sz="1100">
                <a:latin typeface="Calibri"/>
                <a:ea typeface="Calibri"/>
                <a:cs typeface="Calibri"/>
                <a:sym typeface="Calibri"/>
              </a:rPr>
              <a:t>It’s worth noting that if I closed my position at day t, then only on day t+1 I could open an opposite position. No dual-move in one trading day.</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p:txBody>
      </p:sp>
      <p:sp>
        <p:nvSpPr>
          <p:cNvPr id="506" name="Google Shape;506;p60"/>
          <p:cNvSpPr txBox="1"/>
          <p:nvPr>
            <p:ph idx="2" type="title"/>
          </p:nvPr>
        </p:nvSpPr>
        <p:spPr>
          <a:xfrm flipH="1">
            <a:off x="596900" y="307275"/>
            <a:ext cx="3395400" cy="609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2200">
                <a:solidFill>
                  <a:srgbClr val="F1C232"/>
                </a:solidFill>
                <a:latin typeface="Microsoft YaHei"/>
                <a:ea typeface="Microsoft YaHei"/>
                <a:cs typeface="Microsoft YaHei"/>
                <a:sym typeface="Microsoft YaHei"/>
              </a:rPr>
              <a:t>Trading Signals </a:t>
            </a:r>
            <a:endParaRPr sz="4000">
              <a:solidFill>
                <a:srgbClr val="F1C232"/>
              </a:solidFill>
            </a:endParaRPr>
          </a:p>
        </p:txBody>
      </p:sp>
      <p:sp>
        <p:nvSpPr>
          <p:cNvPr id="507" name="Google Shape;507;p60"/>
          <p:cNvSpPr txBox="1"/>
          <p:nvPr>
            <p:ph idx="3" type="subTitle"/>
          </p:nvPr>
        </p:nvSpPr>
        <p:spPr>
          <a:xfrm flipH="1">
            <a:off x="670500" y="1798650"/>
            <a:ext cx="3395400" cy="15462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latin typeface="Calibri"/>
                <a:ea typeface="Calibri"/>
                <a:cs typeface="Calibri"/>
                <a:sym typeface="Calibri"/>
              </a:rPr>
              <a:t>If predicted pct_change of day t is positive,</a:t>
            </a:r>
            <a:endParaRPr>
              <a:latin typeface="Calibri"/>
              <a:ea typeface="Calibri"/>
              <a:cs typeface="Calibri"/>
              <a:sym typeface="Calibri"/>
            </a:endParaRPr>
          </a:p>
          <a:p>
            <a:pPr indent="457200" lvl="0" marL="0" rtl="0" algn="l">
              <a:spcBef>
                <a:spcPts val="0"/>
              </a:spcBef>
              <a:spcAft>
                <a:spcPts val="0"/>
              </a:spcAft>
              <a:buNone/>
            </a:pPr>
            <a:r>
              <a:rPr lang="en">
                <a:latin typeface="Calibri"/>
                <a:ea typeface="Calibri"/>
                <a:cs typeface="Calibri"/>
                <a:sym typeface="Calibri"/>
              </a:rPr>
              <a:t>Signal = 1</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Otherwise, signal = -1</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No pct_change predicted is 0</a:t>
            </a:r>
            <a:endParaRPr>
              <a:latin typeface="Calibri"/>
              <a:ea typeface="Calibri"/>
              <a:cs typeface="Calibri"/>
              <a:sym typeface="Calibri"/>
            </a:endParaRPr>
          </a:p>
        </p:txBody>
      </p:sp>
      <p:sp>
        <p:nvSpPr>
          <p:cNvPr id="508" name="Google Shape;508;p60"/>
          <p:cNvSpPr txBox="1"/>
          <p:nvPr>
            <p:ph idx="2" type="title"/>
          </p:nvPr>
        </p:nvSpPr>
        <p:spPr>
          <a:xfrm flipH="1">
            <a:off x="4864100" y="307275"/>
            <a:ext cx="3395400" cy="609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2200">
                <a:solidFill>
                  <a:srgbClr val="F1C232"/>
                </a:solidFill>
                <a:latin typeface="Microsoft YaHei"/>
                <a:ea typeface="Microsoft YaHei"/>
                <a:cs typeface="Microsoft YaHei"/>
                <a:sym typeface="Microsoft YaHei"/>
              </a:rPr>
              <a:t>Position setting </a:t>
            </a:r>
            <a:r>
              <a:rPr lang="en" sz="2200">
                <a:solidFill>
                  <a:srgbClr val="F1C232"/>
                </a:solidFill>
                <a:latin typeface="Microsoft YaHei"/>
                <a:ea typeface="Microsoft YaHei"/>
                <a:cs typeface="Microsoft YaHei"/>
                <a:sym typeface="Microsoft YaHei"/>
              </a:rPr>
              <a:t> </a:t>
            </a:r>
            <a:endParaRPr sz="4000">
              <a:solidFill>
                <a:srgbClr val="F1C23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1"/>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Backtesting Result- ETH</a:t>
            </a:r>
            <a:endParaRPr>
              <a:solidFill>
                <a:srgbClr val="F1C232"/>
              </a:solidFill>
            </a:endParaRPr>
          </a:p>
        </p:txBody>
      </p:sp>
      <p:cxnSp>
        <p:nvCxnSpPr>
          <p:cNvPr id="514" name="Google Shape;514;p61"/>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pic>
        <p:nvPicPr>
          <p:cNvPr id="515" name="Google Shape;515;p61"/>
          <p:cNvPicPr preferRelativeResize="0"/>
          <p:nvPr/>
        </p:nvPicPr>
        <p:blipFill>
          <a:blip r:embed="rId3">
            <a:alphaModFix/>
          </a:blip>
          <a:stretch>
            <a:fillRect/>
          </a:stretch>
        </p:blipFill>
        <p:spPr>
          <a:xfrm>
            <a:off x="729625" y="1364325"/>
            <a:ext cx="6013274" cy="3252025"/>
          </a:xfrm>
          <a:prstGeom prst="rect">
            <a:avLst/>
          </a:prstGeom>
          <a:noFill/>
          <a:ln>
            <a:noFill/>
          </a:ln>
        </p:spPr>
      </p:pic>
      <p:sp>
        <p:nvSpPr>
          <p:cNvPr id="516" name="Google Shape;516;p61"/>
          <p:cNvSpPr txBox="1"/>
          <p:nvPr/>
        </p:nvSpPr>
        <p:spPr>
          <a:xfrm>
            <a:off x="6867875" y="2002200"/>
            <a:ext cx="20742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Winning Rate: 95.12%</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Return: 10468.72x(XD)</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Max Drawdown:0.89%</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Sharpe Ratio: N.A.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Bellota Text"/>
              <a:ea typeface="Bellota Text"/>
              <a:cs typeface="Bellota Text"/>
              <a:sym typeface="Bellota Tex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2"/>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Backtesting Result- BTC</a:t>
            </a:r>
            <a:endParaRPr>
              <a:solidFill>
                <a:srgbClr val="F1C232"/>
              </a:solidFill>
            </a:endParaRPr>
          </a:p>
        </p:txBody>
      </p:sp>
      <p:cxnSp>
        <p:nvCxnSpPr>
          <p:cNvPr id="522" name="Google Shape;522;p62"/>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sp>
        <p:nvSpPr>
          <p:cNvPr id="523" name="Google Shape;523;p62"/>
          <p:cNvSpPr txBox="1"/>
          <p:nvPr/>
        </p:nvSpPr>
        <p:spPr>
          <a:xfrm>
            <a:off x="6867875" y="2002200"/>
            <a:ext cx="20742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Winning Rate: </a:t>
            </a:r>
            <a:r>
              <a:rPr lang="en" sz="1200">
                <a:solidFill>
                  <a:schemeClr val="dk1"/>
                </a:solidFill>
                <a:latin typeface="Calibri"/>
                <a:ea typeface="Calibri"/>
                <a:cs typeface="Calibri"/>
                <a:sym typeface="Calibri"/>
              </a:rPr>
              <a:t>96.43%</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Return: 47279.52x(XD)</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Max Drawdown:0.62%</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Sharpe Ratio: N.A.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Bellota Text"/>
              <a:ea typeface="Bellota Text"/>
              <a:cs typeface="Bellota Text"/>
              <a:sym typeface="Bellota Text"/>
            </a:endParaRPr>
          </a:p>
        </p:txBody>
      </p:sp>
      <p:pic>
        <p:nvPicPr>
          <p:cNvPr id="524" name="Google Shape;524;p62"/>
          <p:cNvPicPr preferRelativeResize="0"/>
          <p:nvPr/>
        </p:nvPicPr>
        <p:blipFill>
          <a:blip r:embed="rId3">
            <a:alphaModFix/>
          </a:blip>
          <a:stretch>
            <a:fillRect/>
          </a:stretch>
        </p:blipFill>
        <p:spPr>
          <a:xfrm>
            <a:off x="720000" y="1382275"/>
            <a:ext cx="6020776" cy="3227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3"/>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Some reflections</a:t>
            </a:r>
            <a:endParaRPr>
              <a:solidFill>
                <a:srgbClr val="F1C232"/>
              </a:solidFill>
            </a:endParaRPr>
          </a:p>
        </p:txBody>
      </p:sp>
      <p:cxnSp>
        <p:nvCxnSpPr>
          <p:cNvPr id="530" name="Google Shape;530;p63"/>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sp>
        <p:nvSpPr>
          <p:cNvPr id="531" name="Google Shape;531;p63"/>
          <p:cNvSpPr txBox="1"/>
          <p:nvPr/>
        </p:nvSpPr>
        <p:spPr>
          <a:xfrm>
            <a:off x="1148875" y="1542075"/>
            <a:ext cx="68580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Calibri"/>
              <a:buAutoNum type="arabicPeriod"/>
            </a:pPr>
            <a:r>
              <a:rPr lang="en">
                <a:solidFill>
                  <a:schemeClr val="dk1"/>
                </a:solidFill>
                <a:latin typeface="Calibri"/>
                <a:ea typeface="Calibri"/>
                <a:cs typeface="Calibri"/>
                <a:sym typeface="Calibri"/>
              </a:rPr>
              <a:t>When making predictions, we used the complete data of the current day to predict today's price. However, in a real trading environment, we do not have access to the complete data of day t when making trades at time t.</a:t>
            </a:r>
            <a:endParaRPr>
              <a:solidFill>
                <a:schemeClr val="dk1"/>
              </a:solidFill>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AutoNum type="arabicPeriod"/>
            </a:pPr>
            <a:r>
              <a:rPr lang="en">
                <a:solidFill>
                  <a:schemeClr val="dk1"/>
                </a:solidFill>
                <a:latin typeface="Calibri"/>
                <a:ea typeface="Calibri"/>
                <a:cs typeface="Calibri"/>
                <a:sym typeface="Calibri"/>
              </a:rPr>
              <a:t>There is data leakage of price information in the features used for machine learning.</a:t>
            </a:r>
            <a:endParaRPr>
              <a:solidFill>
                <a:schemeClr val="dk1"/>
              </a:solidFill>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AutoNum type="arabicPeriod"/>
            </a:pPr>
            <a:r>
              <a:rPr lang="en">
                <a:solidFill>
                  <a:schemeClr val="dk1"/>
                </a:solidFill>
                <a:latin typeface="Calibri"/>
                <a:ea typeface="Calibri"/>
                <a:cs typeface="Calibri"/>
                <a:sym typeface="Calibri"/>
              </a:rPr>
              <a:t>Transaction costs and market microstructure were not taken into account.</a:t>
            </a:r>
            <a:endParaRPr>
              <a:solidFill>
                <a:schemeClr val="dk1"/>
              </a:solidFill>
              <a:latin typeface="Calibri"/>
              <a:ea typeface="Calibri"/>
              <a:cs typeface="Calibri"/>
              <a:sym typeface="Calibri"/>
            </a:endParaRPr>
          </a:p>
          <a:p>
            <a:pPr indent="-317500" lvl="0" marL="457200" rtl="0" algn="l">
              <a:lnSpc>
                <a:spcPct val="150000"/>
              </a:lnSpc>
              <a:spcBef>
                <a:spcPts val="0"/>
              </a:spcBef>
              <a:spcAft>
                <a:spcPts val="0"/>
              </a:spcAft>
              <a:buClr>
                <a:schemeClr val="dk1"/>
              </a:buClr>
              <a:buSzPts val="1400"/>
              <a:buFont typeface="Calibri"/>
              <a:buAutoNum type="arabicPeriod"/>
            </a:pPr>
            <a:r>
              <a:rPr lang="en">
                <a:solidFill>
                  <a:schemeClr val="dk1"/>
                </a:solidFill>
                <a:latin typeface="Calibri"/>
                <a:ea typeface="Calibri"/>
                <a:cs typeface="Calibri"/>
                <a:sym typeface="Calibri"/>
              </a:rPr>
              <a:t>Setting the entry price equal to the previous day's closing price is overly optimistic and rarely occurs in reality.</a:t>
            </a:r>
            <a:endParaRPr>
              <a:solidFill>
                <a:schemeClr val="dk1"/>
              </a:solidFill>
              <a:latin typeface="Calibri"/>
              <a:ea typeface="Calibri"/>
              <a:cs typeface="Calibri"/>
              <a:sym typeface="Calibri"/>
            </a:endParaRPr>
          </a:p>
          <a:p>
            <a:pPr indent="-304800" lvl="0" marL="457200" rtl="0" algn="l">
              <a:lnSpc>
                <a:spcPct val="150000"/>
              </a:lnSpc>
              <a:spcBef>
                <a:spcPts val="0"/>
              </a:spcBef>
              <a:spcAft>
                <a:spcPts val="0"/>
              </a:spcAft>
              <a:buClr>
                <a:schemeClr val="dk1"/>
              </a:buClr>
              <a:buSzPts val="1200"/>
              <a:buFont typeface="Calibri"/>
              <a:buAutoNum type="arabicPeriod"/>
            </a:pPr>
            <a:r>
              <a:rPr lang="en">
                <a:solidFill>
                  <a:schemeClr val="dk1"/>
                </a:solidFill>
                <a:latin typeface="Calibri"/>
                <a:ea typeface="Calibri"/>
                <a:cs typeface="Calibri"/>
                <a:sym typeface="Calibri"/>
              </a:rPr>
              <a:t>Features set also needs to be optimized.</a:t>
            </a:r>
            <a:endParaRPr>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Bellota Text"/>
              <a:ea typeface="Bellota Text"/>
              <a:cs typeface="Bellota Text"/>
              <a:sym typeface="Bellota Tex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4"/>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A Better Approach?</a:t>
            </a:r>
            <a:endParaRPr>
              <a:solidFill>
                <a:srgbClr val="F1C232"/>
              </a:solidFill>
            </a:endParaRPr>
          </a:p>
        </p:txBody>
      </p:sp>
      <p:cxnSp>
        <p:nvCxnSpPr>
          <p:cNvPr id="537" name="Google Shape;537;p64"/>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sp>
        <p:nvSpPr>
          <p:cNvPr id="538" name="Google Shape;538;p64"/>
          <p:cNvSpPr txBox="1"/>
          <p:nvPr/>
        </p:nvSpPr>
        <p:spPr>
          <a:xfrm>
            <a:off x="1376425" y="1736675"/>
            <a:ext cx="6402900" cy="2366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350">
                <a:solidFill>
                  <a:schemeClr val="dk1"/>
                </a:solidFill>
                <a:latin typeface="Calibri"/>
                <a:ea typeface="Calibri"/>
                <a:cs typeface="Calibri"/>
                <a:sym typeface="Calibri"/>
              </a:rPr>
              <a:t>Threshold-based strategy:</a:t>
            </a:r>
            <a:r>
              <a:rPr lang="en" sz="1350">
                <a:solidFill>
                  <a:schemeClr val="dk1"/>
                </a:solidFill>
                <a:latin typeface="Calibri"/>
                <a:ea typeface="Calibri"/>
                <a:cs typeface="Calibri"/>
                <a:sym typeface="Calibri"/>
              </a:rPr>
              <a:t> Set a threshold for the predicted percentage change. If the predicted change exceeds the threshold, consider it a signal to take a specific action, such as buying or selling. You can experiment with different threshold values and observe the performance of your strategy.</a:t>
            </a:r>
            <a:endParaRPr sz="1350">
              <a:solidFill>
                <a:schemeClr val="dk1"/>
              </a:solidFill>
              <a:latin typeface="Calibri"/>
              <a:ea typeface="Calibri"/>
              <a:cs typeface="Calibri"/>
              <a:sym typeface="Calibri"/>
            </a:endParaRPr>
          </a:p>
          <a:p>
            <a:pPr indent="0" lvl="0" marL="0" rtl="0" algn="l">
              <a:lnSpc>
                <a:spcPct val="135714"/>
              </a:lnSpc>
              <a:spcBef>
                <a:spcPts val="0"/>
              </a:spcBef>
              <a:spcAft>
                <a:spcPts val="0"/>
              </a:spcAft>
              <a:buNone/>
            </a:pPr>
            <a:r>
              <a:t/>
            </a:r>
            <a:endParaRPr sz="1350">
              <a:solidFill>
                <a:schemeClr val="dk1"/>
              </a:solidFill>
              <a:latin typeface="Calibri"/>
              <a:ea typeface="Calibri"/>
              <a:cs typeface="Calibri"/>
              <a:sym typeface="Calibri"/>
            </a:endParaRPr>
          </a:p>
          <a:p>
            <a:pPr indent="0" lvl="0" marL="0" rtl="0" algn="l">
              <a:lnSpc>
                <a:spcPct val="135714"/>
              </a:lnSpc>
              <a:spcBef>
                <a:spcPts val="0"/>
              </a:spcBef>
              <a:spcAft>
                <a:spcPts val="0"/>
              </a:spcAft>
              <a:buNone/>
            </a:pPr>
            <a:r>
              <a:rPr b="1" lang="en" sz="1350">
                <a:solidFill>
                  <a:schemeClr val="dk1"/>
                </a:solidFill>
                <a:latin typeface="Calibri"/>
                <a:ea typeface="Calibri"/>
                <a:cs typeface="Calibri"/>
                <a:sym typeface="Calibri"/>
              </a:rPr>
              <a:t>Combination strategy:</a:t>
            </a:r>
            <a:r>
              <a:rPr lang="en" sz="1350">
                <a:solidFill>
                  <a:schemeClr val="dk1"/>
                </a:solidFill>
                <a:latin typeface="Calibri"/>
                <a:ea typeface="Calibri"/>
                <a:cs typeface="Calibri"/>
                <a:sym typeface="Calibri"/>
              </a:rPr>
              <a:t> Combine multiple prediction models or indicators to generate a more robust trading strategy. For example, you can use an ensemble of models and consider a trading signal only if a majority of models agree on the predicted direction.</a:t>
            </a:r>
            <a:endParaRPr sz="135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5"/>
          <p:cNvSpPr txBox="1"/>
          <p:nvPr>
            <p:ph idx="1" type="subTitle"/>
          </p:nvPr>
        </p:nvSpPr>
        <p:spPr>
          <a:xfrm flipH="1">
            <a:off x="4864100" y="1057000"/>
            <a:ext cx="3785700" cy="37599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100">
                <a:latin typeface="Calibri"/>
                <a:ea typeface="Calibri"/>
                <a:cs typeface="Calibri"/>
                <a:sym typeface="Calibri"/>
              </a:rPr>
              <a:t>On day t:</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If signal[t] = 1,</a:t>
            </a:r>
            <a:endParaRPr sz="12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And if we have no open position</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Long with 1x leverage</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And if we have an open short position</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Close the short position</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Calculate returns</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And if we have an long position already</a:t>
            </a:r>
            <a:endParaRPr sz="1100">
              <a:latin typeface="Calibri"/>
              <a:ea typeface="Calibri"/>
              <a:cs typeface="Calibri"/>
              <a:sym typeface="Calibri"/>
            </a:endParaRPr>
          </a:p>
          <a:p>
            <a:pPr indent="0" lvl="0" marL="914400" rtl="0" algn="l">
              <a:spcBef>
                <a:spcPts val="0"/>
              </a:spcBef>
              <a:spcAft>
                <a:spcPts val="0"/>
              </a:spcAft>
              <a:buNone/>
            </a:pPr>
            <a:r>
              <a:rPr lang="en" sz="1100">
                <a:latin typeface="Calibri"/>
                <a:ea typeface="Calibri"/>
                <a:cs typeface="Calibri"/>
                <a:sym typeface="Calibri"/>
              </a:rPr>
              <a:t>Just hold the long</a:t>
            </a:r>
            <a:endParaRPr sz="11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If signal[t] = -1,</a:t>
            </a:r>
            <a:endParaRPr sz="12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And if we have no open position</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Short with 1x leverage</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And if we have an open long position</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Close the long position</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Calculate returns</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And if we have an short position already</a:t>
            </a:r>
            <a:endParaRPr sz="1100">
              <a:latin typeface="Calibri"/>
              <a:ea typeface="Calibri"/>
              <a:cs typeface="Calibri"/>
              <a:sym typeface="Calibri"/>
            </a:endParaRPr>
          </a:p>
          <a:p>
            <a:pPr indent="0" lvl="0" marL="914400" rtl="0" algn="l">
              <a:spcBef>
                <a:spcPts val="0"/>
              </a:spcBef>
              <a:spcAft>
                <a:spcPts val="0"/>
              </a:spcAft>
              <a:buNone/>
            </a:pPr>
            <a:r>
              <a:rPr lang="en" sz="1100">
                <a:latin typeface="Calibri"/>
                <a:ea typeface="Calibri"/>
                <a:cs typeface="Calibri"/>
                <a:sym typeface="Calibri"/>
              </a:rPr>
              <a:t>Just hold the short</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p:txBody>
      </p:sp>
      <p:sp>
        <p:nvSpPr>
          <p:cNvPr id="544" name="Google Shape;544;p65"/>
          <p:cNvSpPr txBox="1"/>
          <p:nvPr>
            <p:ph idx="2" type="title"/>
          </p:nvPr>
        </p:nvSpPr>
        <p:spPr>
          <a:xfrm flipH="1">
            <a:off x="596900" y="307275"/>
            <a:ext cx="3395400" cy="609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2200">
                <a:solidFill>
                  <a:srgbClr val="F1C232"/>
                </a:solidFill>
                <a:latin typeface="Microsoft YaHei"/>
                <a:ea typeface="Microsoft YaHei"/>
                <a:cs typeface="Microsoft YaHei"/>
                <a:sym typeface="Microsoft YaHei"/>
              </a:rPr>
              <a:t>Trading Signals </a:t>
            </a:r>
            <a:endParaRPr sz="4000">
              <a:solidFill>
                <a:srgbClr val="F1C232"/>
              </a:solidFill>
            </a:endParaRPr>
          </a:p>
        </p:txBody>
      </p:sp>
      <p:sp>
        <p:nvSpPr>
          <p:cNvPr id="545" name="Google Shape;545;p65"/>
          <p:cNvSpPr txBox="1"/>
          <p:nvPr>
            <p:ph idx="3" type="subTitle"/>
          </p:nvPr>
        </p:nvSpPr>
        <p:spPr>
          <a:xfrm flipH="1">
            <a:off x="596900" y="1057000"/>
            <a:ext cx="3507300" cy="333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100">
                <a:latin typeface="Calibri"/>
                <a:ea typeface="Calibri"/>
                <a:cs typeface="Calibri"/>
                <a:sym typeface="Calibri"/>
              </a:rPr>
              <a:t>Set up threshold first!</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On day t(Catch the market overreaction)</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If 2 out of 3 models(RF,GB,LR) agreed that the spread between predicted pct_change and backtest_actual_pct surpasses an absolute value, then initiate a trading signal at day t+1(we suppose it’s over-pumped or over-dumped)</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If the spread crosses the threshold,at day t-1</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If both pred are positive,</a:t>
            </a:r>
            <a:endParaRPr sz="1100">
              <a:latin typeface="Calibri"/>
              <a:ea typeface="Calibri"/>
              <a:cs typeface="Calibri"/>
              <a:sym typeface="Calibri"/>
            </a:endParaRPr>
          </a:p>
          <a:p>
            <a:pPr indent="0" lvl="0" marL="457200" rtl="0" algn="l">
              <a:spcBef>
                <a:spcPts val="0"/>
              </a:spcBef>
              <a:spcAft>
                <a:spcPts val="0"/>
              </a:spcAft>
              <a:buNone/>
            </a:pPr>
            <a:r>
              <a:rPr lang="en" sz="1100">
                <a:latin typeface="Calibri"/>
                <a:ea typeface="Calibri"/>
                <a:cs typeface="Calibri"/>
                <a:sym typeface="Calibri"/>
              </a:rPr>
              <a:t>	If predicted() &gt; actual, generate signal = 1,</a:t>
            </a:r>
            <a:endParaRPr sz="1100">
              <a:latin typeface="Calibri"/>
              <a:ea typeface="Calibri"/>
              <a:cs typeface="Calibri"/>
              <a:sym typeface="Calibri"/>
            </a:endParaRPr>
          </a:p>
          <a:p>
            <a:pPr indent="0" lvl="0" marL="457200" rtl="0" algn="l">
              <a:spcBef>
                <a:spcPts val="0"/>
              </a:spcBef>
              <a:spcAft>
                <a:spcPts val="0"/>
              </a:spcAft>
              <a:buNone/>
            </a:pPr>
            <a:r>
              <a:rPr lang="en" sz="1100">
                <a:latin typeface="Calibri"/>
                <a:ea typeface="Calibri"/>
                <a:cs typeface="Calibri"/>
                <a:sym typeface="Calibri"/>
              </a:rPr>
              <a:t>	If predicted() &lt; actual, generate signal = -1</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If the spread back within the threshold,</a:t>
            </a:r>
            <a:endParaRPr sz="1100">
              <a:latin typeface="Calibri"/>
              <a:ea typeface="Calibri"/>
              <a:cs typeface="Calibri"/>
              <a:sym typeface="Calibri"/>
            </a:endParaRPr>
          </a:p>
          <a:p>
            <a:pPr indent="457200" lvl="0" marL="0" rtl="0" algn="l">
              <a:spcBef>
                <a:spcPts val="0"/>
              </a:spcBef>
              <a:spcAft>
                <a:spcPts val="0"/>
              </a:spcAft>
              <a:buNone/>
            </a:pPr>
            <a:r>
              <a:rPr lang="en" sz="1100">
                <a:latin typeface="Calibri"/>
                <a:ea typeface="Calibri"/>
                <a:cs typeface="Calibri"/>
                <a:sym typeface="Calibri"/>
              </a:rPr>
              <a:t>If previous signal = 1, generate signal =-1</a:t>
            </a:r>
            <a:endParaRPr sz="1100">
              <a:latin typeface="Calibri"/>
              <a:ea typeface="Calibri"/>
              <a:cs typeface="Calibri"/>
              <a:sym typeface="Calibri"/>
            </a:endParaRPr>
          </a:p>
          <a:p>
            <a:pPr indent="457200" lvl="0" marL="0" rtl="0" algn="l">
              <a:spcBef>
                <a:spcPts val="0"/>
              </a:spcBef>
              <a:spcAft>
                <a:spcPts val="0"/>
              </a:spcAft>
              <a:buNone/>
            </a:pPr>
            <a:r>
              <a:rPr lang="en" sz="1100">
                <a:latin typeface="Calibri"/>
                <a:ea typeface="Calibri"/>
                <a:cs typeface="Calibri"/>
                <a:sym typeface="Calibri"/>
              </a:rPr>
              <a:t>If previous signal = -1, generate signal = 1</a:t>
            </a:r>
            <a:endParaRPr sz="1100">
              <a:latin typeface="Calibri"/>
              <a:ea typeface="Calibri"/>
              <a:cs typeface="Calibri"/>
              <a:sym typeface="Calibri"/>
            </a:endParaRPr>
          </a:p>
          <a:p>
            <a:pPr indent="45720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Otherwise signal = 0</a:t>
            </a:r>
            <a:endParaRPr sz="11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546" name="Google Shape;546;p65"/>
          <p:cNvSpPr txBox="1"/>
          <p:nvPr>
            <p:ph idx="2" type="title"/>
          </p:nvPr>
        </p:nvSpPr>
        <p:spPr>
          <a:xfrm flipH="1">
            <a:off x="4864100" y="307275"/>
            <a:ext cx="3395400" cy="609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2200">
                <a:solidFill>
                  <a:srgbClr val="F1C232"/>
                </a:solidFill>
                <a:latin typeface="Microsoft YaHei"/>
                <a:ea typeface="Microsoft YaHei"/>
                <a:cs typeface="Microsoft YaHei"/>
                <a:sym typeface="Microsoft YaHei"/>
              </a:rPr>
              <a:t>Position setting  </a:t>
            </a:r>
            <a:endParaRPr sz="4000">
              <a:solidFill>
                <a:srgbClr val="F1C23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6"/>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Dive deeper…</a:t>
            </a:r>
            <a:endParaRPr>
              <a:solidFill>
                <a:srgbClr val="F1C232"/>
              </a:solidFill>
            </a:endParaRPr>
          </a:p>
        </p:txBody>
      </p:sp>
      <p:cxnSp>
        <p:nvCxnSpPr>
          <p:cNvPr id="552" name="Google Shape;552;p66"/>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sp>
        <p:nvSpPr>
          <p:cNvPr id="553" name="Google Shape;553;p66"/>
          <p:cNvSpPr txBox="1"/>
          <p:nvPr/>
        </p:nvSpPr>
        <p:spPr>
          <a:xfrm>
            <a:off x="762900" y="1052525"/>
            <a:ext cx="7618200" cy="3694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In statistical terms, the spread is left-skewed. XG boost still outperformed.</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Set threshold in a ladder manner, 4 ladders </a:t>
            </a:r>
            <a:r>
              <a:rPr lang="en" sz="1200">
                <a:solidFill>
                  <a:schemeClr val="dk1"/>
                </a:solidFill>
                <a:latin typeface="Calibri"/>
                <a:ea typeface="Calibri"/>
                <a:cs typeface="Calibri"/>
                <a:sym typeface="Calibri"/>
              </a:rPr>
              <a:t>according</a:t>
            </a:r>
            <a:r>
              <a:rPr lang="en" sz="1200">
                <a:solidFill>
                  <a:schemeClr val="dk1"/>
                </a:solidFill>
                <a:latin typeface="Calibri"/>
                <a:ea typeface="Calibri"/>
                <a:cs typeface="Calibri"/>
                <a:sym typeface="Calibri"/>
              </a:rPr>
              <a:t> to distribution(40/50/60/70th percentile of 4yr data)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Generally, for each ladder, allocate capital equally.</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AutoNum type="alphaLcPeriod"/>
            </a:pPr>
            <a:r>
              <a:rPr lang="en" sz="1200">
                <a:solidFill>
                  <a:schemeClr val="dk1"/>
                </a:solidFill>
                <a:latin typeface="Calibri"/>
                <a:ea typeface="Calibri"/>
                <a:cs typeface="Calibri"/>
                <a:sym typeface="Calibri"/>
              </a:rPr>
              <a:t>If the spread move to higher ladder, open more same-directional positions.</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AutoNum type="alphaLcPeriod"/>
            </a:pPr>
            <a:r>
              <a:rPr lang="en" sz="1200">
                <a:solidFill>
                  <a:schemeClr val="dk1"/>
                </a:solidFill>
                <a:latin typeface="Calibri"/>
                <a:ea typeface="Calibri"/>
                <a:cs typeface="Calibri"/>
                <a:sym typeface="Calibri"/>
              </a:rPr>
              <a:t>If the spread once cross multi-ladders, open positions gradually day by day.</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AutoNum type="alphaLcPeriod"/>
            </a:pPr>
            <a:r>
              <a:rPr lang="en" sz="1200">
                <a:solidFill>
                  <a:schemeClr val="dk1"/>
                </a:solidFill>
                <a:latin typeface="Calibri"/>
                <a:ea typeface="Calibri"/>
                <a:cs typeface="Calibri"/>
                <a:sym typeface="Calibri"/>
              </a:rPr>
              <a:t>If the spread drop to lower ladder, close the position one by one according to the current status.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To avoid extreme market conditions and “fake” price movements, introduce certain indicators that relate volume and price. These indicators help generate signals and determine position sizing.</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AutoNum type="alphaLcPeriod"/>
            </a:pPr>
            <a:r>
              <a:rPr lang="en" sz="1200">
                <a:solidFill>
                  <a:schemeClr val="dk1"/>
                </a:solidFill>
                <a:latin typeface="Calibri"/>
                <a:ea typeface="Calibri"/>
                <a:cs typeface="Calibri"/>
                <a:sym typeface="Calibri"/>
              </a:rPr>
              <a:t>Example: Price dump hard(once -30%) + volume shrink as 0.5x of the SMA90 daily volume(04 Dec, 2021, China Ban crypto)</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AutoNum type="romanLcPeriod"/>
            </a:pPr>
            <a:r>
              <a:rPr lang="en" sz="1200">
                <a:solidFill>
                  <a:schemeClr val="dk1"/>
                </a:solidFill>
                <a:latin typeface="Calibri"/>
                <a:ea typeface="Calibri"/>
                <a:cs typeface="Calibri"/>
                <a:sym typeface="Calibri"/>
              </a:rPr>
              <a:t>If triggered at day t, spread ↑, we consider market is more overreacting, then deploy more capital at day t+1.</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AutoNum type="alphaLcPeriod"/>
            </a:pPr>
            <a:r>
              <a:rPr lang="en" sz="1200">
                <a:solidFill>
                  <a:schemeClr val="dk1"/>
                </a:solidFill>
                <a:latin typeface="Calibri"/>
                <a:ea typeface="Calibri"/>
                <a:cs typeface="Calibri"/>
                <a:sym typeface="Calibri"/>
              </a:rPr>
              <a:t>Example: </a:t>
            </a:r>
            <a:r>
              <a:rPr lang="en" sz="1200">
                <a:solidFill>
                  <a:schemeClr val="dk1"/>
                </a:solidFill>
                <a:latin typeface="Calibri"/>
                <a:ea typeface="Calibri"/>
                <a:cs typeface="Calibri"/>
                <a:sym typeface="Calibri"/>
              </a:rPr>
              <a:t>Price dump hard + volume skyrocket as 3.4x of the SMA90 daily volume(08 Nov, 2022)</a:t>
            </a:r>
            <a:endParaRPr sz="1200">
              <a:solidFill>
                <a:schemeClr val="dk1"/>
              </a:solidFill>
              <a:latin typeface="Calibri"/>
              <a:ea typeface="Calibri"/>
              <a:cs typeface="Calibri"/>
              <a:sym typeface="Calibri"/>
            </a:endParaRPr>
          </a:p>
          <a:p>
            <a:pPr indent="-304800" lvl="2" marL="1371600" rtl="0" algn="l">
              <a:spcBef>
                <a:spcPts val="0"/>
              </a:spcBef>
              <a:spcAft>
                <a:spcPts val="0"/>
              </a:spcAft>
              <a:buClr>
                <a:schemeClr val="dk1"/>
              </a:buClr>
              <a:buSzPts val="1200"/>
              <a:buFont typeface="Calibri"/>
              <a:buAutoNum type="romanLcPeriod"/>
            </a:pPr>
            <a:r>
              <a:rPr lang="en" sz="1200">
                <a:solidFill>
                  <a:schemeClr val="dk1"/>
                </a:solidFill>
                <a:latin typeface="Calibri"/>
                <a:ea typeface="Calibri"/>
                <a:cs typeface="Calibri"/>
                <a:sym typeface="Calibri"/>
              </a:rPr>
              <a:t>If triggered at day t, spread ↑, we consider market is more event-based moving, then run ASAP.</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AutoNum type="alphaLcPeriod"/>
            </a:pPr>
            <a:r>
              <a:rPr lang="en" sz="1200">
                <a:solidFill>
                  <a:schemeClr val="dk1"/>
                </a:solidFill>
                <a:latin typeface="Calibri"/>
                <a:ea typeface="Calibri"/>
                <a:cs typeface="Calibri"/>
                <a:sym typeface="Calibri"/>
              </a:rPr>
              <a:t>Act as a proxy of event-based signals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Set trading fees as Binance VIP1, 0.02% Maker fee 0.04% Taker fee. Set 0.03% as an average.</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AutoNum type="alphaLcPeriod"/>
            </a:pPr>
            <a:r>
              <a:rPr lang="en" sz="1200">
                <a:solidFill>
                  <a:schemeClr val="dk1"/>
                </a:solidFill>
                <a:latin typeface="Calibri"/>
                <a:ea typeface="Calibri"/>
                <a:cs typeface="Calibri"/>
                <a:sym typeface="Calibri"/>
              </a:rPr>
              <a:t>Nomura model for trading costs:</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AutoNum type="alphaLcPeriod"/>
            </a:pPr>
            <a:r>
              <a:rPr lang="en" sz="1200">
                <a:solidFill>
                  <a:schemeClr val="dk1"/>
                </a:solidFill>
                <a:latin typeface="Calibri"/>
                <a:ea typeface="Calibri"/>
                <a:cs typeface="Calibri"/>
                <a:sym typeface="Calibri"/>
              </a:rPr>
              <a:t>Trading orderbook data from Binance(thanks Alan)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Optimize features set and models. (XGBoost again, remove ~80% of the features, keep core indicators)</a:t>
            </a:r>
            <a:endParaRPr sz="1200">
              <a:solidFill>
                <a:schemeClr val="dk1"/>
              </a:solidFill>
              <a:latin typeface="Calibri"/>
              <a:ea typeface="Calibri"/>
              <a:cs typeface="Calibri"/>
              <a:sym typeface="Calibri"/>
            </a:endParaRPr>
          </a:p>
        </p:txBody>
      </p:sp>
      <p:pic>
        <p:nvPicPr>
          <p:cNvPr id="554" name="Google Shape;554;p66"/>
          <p:cNvPicPr preferRelativeResize="0"/>
          <p:nvPr/>
        </p:nvPicPr>
        <p:blipFill>
          <a:blip r:embed="rId3">
            <a:alphaModFix/>
          </a:blip>
          <a:stretch>
            <a:fillRect/>
          </a:stretch>
        </p:blipFill>
        <p:spPr>
          <a:xfrm>
            <a:off x="5212500" y="4124125"/>
            <a:ext cx="2645625" cy="285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7"/>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Backtesting Result- BTC</a:t>
            </a:r>
            <a:endParaRPr>
              <a:solidFill>
                <a:srgbClr val="F1C232"/>
              </a:solidFill>
            </a:endParaRPr>
          </a:p>
        </p:txBody>
      </p:sp>
      <p:cxnSp>
        <p:nvCxnSpPr>
          <p:cNvPr id="560" name="Google Shape;560;p67"/>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sp>
        <p:nvSpPr>
          <p:cNvPr id="561" name="Google Shape;561;p67"/>
          <p:cNvSpPr txBox="1"/>
          <p:nvPr/>
        </p:nvSpPr>
        <p:spPr>
          <a:xfrm>
            <a:off x="6557500" y="1595575"/>
            <a:ext cx="2074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Without ladders:</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Winning Rate: 46.84%</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Return: 56.65%</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Max Drawdown:-37.68%</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Sharpe Ratio: 0.8</a:t>
            </a:r>
            <a:r>
              <a:rPr lang="en" sz="1200">
                <a:solidFill>
                  <a:schemeClr val="dk1"/>
                </a:solidFill>
                <a:latin typeface="Calibri"/>
                <a:ea typeface="Calibri"/>
                <a:cs typeface="Calibri"/>
                <a:sym typeface="Calibri"/>
              </a:rPr>
              <a:t>53</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 sz="1200">
                <a:solidFill>
                  <a:schemeClr val="dk1"/>
                </a:solidFill>
                <a:latin typeface="Calibri"/>
                <a:ea typeface="Calibri"/>
                <a:cs typeface="Calibri"/>
                <a:sym typeface="Calibri"/>
              </a:rPr>
              <a:t>With ladders&amp;VPT and optimized model:</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Winning Rate: 62.79%</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Return: 187.52%</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Max Drawdown: -14.12%</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Sharpe Ratio: 2.424</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562" name="Google Shape;562;p67"/>
          <p:cNvPicPr preferRelativeResize="0"/>
          <p:nvPr/>
        </p:nvPicPr>
        <p:blipFill>
          <a:blip r:embed="rId3">
            <a:alphaModFix/>
          </a:blip>
          <a:stretch>
            <a:fillRect/>
          </a:stretch>
        </p:blipFill>
        <p:spPr>
          <a:xfrm>
            <a:off x="720000" y="1456175"/>
            <a:ext cx="5688326" cy="304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614600" y="485600"/>
            <a:ext cx="5729100" cy="455100"/>
          </a:xfrm>
          <a:prstGeom prst="rect">
            <a:avLst/>
          </a:prstGeom>
          <a:noFill/>
        </p:spPr>
        <p:txBody>
          <a:bodyPr anchorCtr="0" anchor="t" bIns="0" lIns="91425" spcFirstLastPara="1" rIns="91425" wrap="square" tIns="0">
            <a:noAutofit/>
          </a:bodyPr>
          <a:lstStyle/>
          <a:p>
            <a:pPr indent="0" lvl="0" marL="0" rtl="0" algn="l">
              <a:spcBef>
                <a:spcPts val="0"/>
              </a:spcBef>
              <a:spcAft>
                <a:spcPts val="0"/>
              </a:spcAft>
              <a:buClr>
                <a:schemeClr val="lt1"/>
              </a:buClr>
              <a:buSzPts val="2400"/>
              <a:buFont typeface="Arial"/>
              <a:buNone/>
            </a:pPr>
            <a:r>
              <a:rPr lang="en" sz="2200">
                <a:latin typeface="Bellota Text"/>
                <a:ea typeface="Bellota Text"/>
                <a:cs typeface="Bellota Text"/>
                <a:sym typeface="Bellota Text"/>
              </a:rPr>
              <a:t>What’s </a:t>
            </a:r>
            <a:r>
              <a:rPr lang="en" sz="2200">
                <a:solidFill>
                  <a:srgbClr val="F1C232"/>
                </a:solidFill>
                <a:latin typeface="Bellota Text"/>
                <a:ea typeface="Bellota Text"/>
                <a:cs typeface="Bellota Text"/>
                <a:sym typeface="Bellota Text"/>
              </a:rPr>
              <a:t>Blockchain</a:t>
            </a:r>
            <a:r>
              <a:rPr lang="en" sz="2200">
                <a:latin typeface="Bellota Text"/>
                <a:ea typeface="Bellota Text"/>
                <a:cs typeface="Bellota Text"/>
                <a:sym typeface="Bellota Text"/>
              </a:rPr>
              <a:t>? - A Chain of States</a:t>
            </a:r>
            <a:endParaRPr sz="2200">
              <a:latin typeface="Bellota Text"/>
              <a:ea typeface="Bellota Text"/>
              <a:cs typeface="Bellota Text"/>
              <a:sym typeface="Bellota Text"/>
            </a:endParaRPr>
          </a:p>
          <a:p>
            <a:pPr indent="0" lvl="0" marL="0" rtl="0" algn="l">
              <a:spcBef>
                <a:spcPts val="0"/>
              </a:spcBef>
              <a:spcAft>
                <a:spcPts val="0"/>
              </a:spcAft>
              <a:buNone/>
            </a:pPr>
            <a:r>
              <a:t/>
            </a:r>
            <a:endParaRPr b="0">
              <a:latin typeface="Bellota Text"/>
              <a:ea typeface="Bellota Text"/>
              <a:cs typeface="Bellota Text"/>
              <a:sym typeface="Bellota Text"/>
            </a:endParaRPr>
          </a:p>
        </p:txBody>
      </p:sp>
      <p:cxnSp>
        <p:nvCxnSpPr>
          <p:cNvPr id="248" name="Google Shape;248;p32"/>
          <p:cNvCxnSpPr/>
          <p:nvPr/>
        </p:nvCxnSpPr>
        <p:spPr>
          <a:xfrm>
            <a:off x="720900" y="893138"/>
            <a:ext cx="7702200" cy="0"/>
          </a:xfrm>
          <a:prstGeom prst="straightConnector1">
            <a:avLst/>
          </a:prstGeom>
          <a:noFill/>
          <a:ln cap="flat" cmpd="sng" w="9525">
            <a:solidFill>
              <a:schemeClr val="dk1"/>
            </a:solidFill>
            <a:prstDash val="solid"/>
            <a:round/>
            <a:headEnd len="med" w="med" type="none"/>
            <a:tailEnd len="med" w="med" type="none"/>
          </a:ln>
        </p:spPr>
      </p:cxnSp>
      <p:sp>
        <p:nvSpPr>
          <p:cNvPr id="249" name="Google Shape;249;p32"/>
          <p:cNvSpPr txBox="1"/>
          <p:nvPr/>
        </p:nvSpPr>
        <p:spPr>
          <a:xfrm>
            <a:off x="5146002" y="5775650"/>
            <a:ext cx="2557800" cy="24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50" name="Google Shape;250;p32"/>
          <p:cNvSpPr txBox="1"/>
          <p:nvPr/>
        </p:nvSpPr>
        <p:spPr>
          <a:xfrm>
            <a:off x="-1524000" y="-790100"/>
            <a:ext cx="9444300" cy="484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004B71"/>
                </a:solidFill>
                <a:latin typeface="Microsoft YaHei"/>
                <a:ea typeface="Microsoft YaHei"/>
                <a:cs typeface="Microsoft YaHei"/>
                <a:sym typeface="Microsoft YaHei"/>
              </a:rPr>
              <a:t>What’s Blockchain? - A Chain of States</a:t>
            </a:r>
            <a:endParaRPr b="1" sz="2000">
              <a:solidFill>
                <a:srgbClr val="004B71"/>
              </a:solidFill>
              <a:latin typeface="Microsoft YaHei"/>
              <a:ea typeface="Microsoft YaHei"/>
              <a:cs typeface="Microsoft YaHei"/>
              <a:sym typeface="Microsoft YaHei"/>
            </a:endParaRPr>
          </a:p>
        </p:txBody>
      </p:sp>
      <p:pic>
        <p:nvPicPr>
          <p:cNvPr id="251" name="Google Shape;251;p32"/>
          <p:cNvPicPr preferRelativeResize="0"/>
          <p:nvPr/>
        </p:nvPicPr>
        <p:blipFill rotWithShape="1">
          <a:blip r:embed="rId3">
            <a:alphaModFix/>
          </a:blip>
          <a:srcRect b="0" l="0" r="0" t="0"/>
          <a:stretch/>
        </p:blipFill>
        <p:spPr>
          <a:xfrm>
            <a:off x="614600" y="997025"/>
            <a:ext cx="4081673" cy="1689550"/>
          </a:xfrm>
          <a:prstGeom prst="rect">
            <a:avLst/>
          </a:prstGeom>
          <a:noFill/>
          <a:ln>
            <a:noFill/>
          </a:ln>
        </p:spPr>
      </p:pic>
      <p:pic>
        <p:nvPicPr>
          <p:cNvPr id="252" name="Google Shape;252;p32"/>
          <p:cNvPicPr preferRelativeResize="0"/>
          <p:nvPr/>
        </p:nvPicPr>
        <p:blipFill rotWithShape="1">
          <a:blip r:embed="rId4">
            <a:alphaModFix/>
          </a:blip>
          <a:srcRect b="0" l="0" r="0" t="0"/>
          <a:stretch/>
        </p:blipFill>
        <p:spPr>
          <a:xfrm>
            <a:off x="4994050" y="997025"/>
            <a:ext cx="3429050" cy="3732974"/>
          </a:xfrm>
          <a:prstGeom prst="rect">
            <a:avLst/>
          </a:prstGeom>
          <a:noFill/>
          <a:ln>
            <a:noFill/>
          </a:ln>
        </p:spPr>
      </p:pic>
      <p:pic>
        <p:nvPicPr>
          <p:cNvPr id="253" name="Google Shape;253;p32"/>
          <p:cNvPicPr preferRelativeResize="0"/>
          <p:nvPr/>
        </p:nvPicPr>
        <p:blipFill rotWithShape="1">
          <a:blip r:embed="rId5">
            <a:alphaModFix/>
          </a:blip>
          <a:srcRect b="-16319" l="0" r="-8038" t="0"/>
          <a:stretch/>
        </p:blipFill>
        <p:spPr>
          <a:xfrm>
            <a:off x="614600" y="2981725"/>
            <a:ext cx="4379452" cy="2003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8"/>
          <p:cNvSpPr txBox="1"/>
          <p:nvPr>
            <p:ph type="title"/>
          </p:nvPr>
        </p:nvSpPr>
        <p:spPr>
          <a:xfrm>
            <a:off x="3569850" y="2290875"/>
            <a:ext cx="2004300" cy="4551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sz="3000">
                <a:solidFill>
                  <a:srgbClr val="F1C232"/>
                </a:solidFill>
              </a:rPr>
              <a:t>Q&amp;A</a:t>
            </a:r>
            <a:endParaRPr sz="3000">
              <a:solidFill>
                <a:srgbClr val="F1C232"/>
              </a:solidFill>
            </a:endParaRPr>
          </a:p>
        </p:txBody>
      </p:sp>
      <p:cxnSp>
        <p:nvCxnSpPr>
          <p:cNvPr id="568" name="Google Shape;568;p68"/>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9"/>
          <p:cNvSpPr txBox="1"/>
          <p:nvPr>
            <p:ph type="title"/>
          </p:nvPr>
        </p:nvSpPr>
        <p:spPr>
          <a:xfrm>
            <a:off x="3569850" y="2290875"/>
            <a:ext cx="2004300" cy="1460700"/>
          </a:xfrm>
          <a:prstGeom prst="rect">
            <a:avLst/>
          </a:prstGeom>
        </p:spPr>
        <p:txBody>
          <a:bodyPr anchorCtr="0" anchor="t" bIns="0" lIns="91425" spcFirstLastPara="1" rIns="91425" wrap="square" tIns="0">
            <a:noAutofit/>
          </a:bodyPr>
          <a:lstStyle/>
          <a:p>
            <a:pPr indent="0" lvl="0" marL="0" rtl="0" algn="ctr">
              <a:spcBef>
                <a:spcPts val="0"/>
              </a:spcBef>
              <a:spcAft>
                <a:spcPts val="0"/>
              </a:spcAft>
              <a:buNone/>
            </a:pPr>
            <a:r>
              <a:rPr lang="en" sz="3000">
                <a:solidFill>
                  <a:srgbClr val="F1C232"/>
                </a:solidFill>
              </a:rPr>
              <a:t>Thanks!</a:t>
            </a:r>
            <a:endParaRPr sz="3000">
              <a:solidFill>
                <a:srgbClr val="F1C232"/>
              </a:solidFill>
            </a:endParaRPr>
          </a:p>
          <a:p>
            <a:pPr indent="0" lvl="0" marL="0" rtl="0" algn="ctr">
              <a:spcBef>
                <a:spcPts val="0"/>
              </a:spcBef>
              <a:spcAft>
                <a:spcPts val="0"/>
              </a:spcAft>
              <a:buNone/>
            </a:pPr>
            <a:r>
              <a:rPr lang="en" sz="1100">
                <a:solidFill>
                  <a:srgbClr val="F1C232"/>
                </a:solidFill>
              </a:rPr>
              <a:t>With heart</a:t>
            </a:r>
            <a:endParaRPr sz="1100">
              <a:solidFill>
                <a:srgbClr val="F1C232"/>
              </a:solidFill>
            </a:endParaRPr>
          </a:p>
        </p:txBody>
      </p:sp>
      <p:cxnSp>
        <p:nvCxnSpPr>
          <p:cNvPr id="574" name="Google Shape;574;p69"/>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720000" y="59742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solidFill>
                  <a:srgbClr val="F1C232"/>
                </a:solidFill>
              </a:rPr>
              <a:t>Reference</a:t>
            </a:r>
            <a:endParaRPr>
              <a:solidFill>
                <a:srgbClr val="F1C232"/>
              </a:solidFill>
            </a:endParaRPr>
          </a:p>
        </p:txBody>
      </p:sp>
      <p:cxnSp>
        <p:nvCxnSpPr>
          <p:cNvPr id="580" name="Google Shape;580;p70"/>
          <p:cNvCxnSpPr/>
          <p:nvPr/>
        </p:nvCxnSpPr>
        <p:spPr>
          <a:xfrm>
            <a:off x="729625" y="1079100"/>
            <a:ext cx="7696500" cy="0"/>
          </a:xfrm>
          <a:prstGeom prst="straightConnector1">
            <a:avLst/>
          </a:prstGeom>
          <a:noFill/>
          <a:ln cap="flat" cmpd="sng" w="9525">
            <a:solidFill>
              <a:schemeClr val="dk1"/>
            </a:solidFill>
            <a:prstDash val="solid"/>
            <a:round/>
            <a:headEnd len="med" w="med" type="none"/>
            <a:tailEnd len="med" w="med" type="none"/>
          </a:ln>
        </p:spPr>
      </p:cxnSp>
      <p:sp>
        <p:nvSpPr>
          <p:cNvPr id="581" name="Google Shape;581;p70"/>
          <p:cNvSpPr txBox="1"/>
          <p:nvPr/>
        </p:nvSpPr>
        <p:spPr>
          <a:xfrm>
            <a:off x="729625" y="1231700"/>
            <a:ext cx="7907400" cy="38886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Fama, E. F. and French, K. R. Testing Trade-Off and Pecking Order Predictions About Dividends and Debt[J], The Review of Financial Studies, 2002, 15(1): 1-33. </a:t>
            </a:r>
            <a:r>
              <a:rPr lang="en" sz="1100">
                <a:solidFill>
                  <a:schemeClr val="dk1"/>
                </a:solidFill>
                <a:uFill>
                  <a:noFill/>
                </a:uFill>
                <a:latin typeface="Calibri"/>
                <a:ea typeface="Calibri"/>
                <a:cs typeface="Calibri"/>
                <a:sym typeface="Calibri"/>
                <a:hlinkClick r:id="rId3">
                  <a:extLst>
                    <a:ext uri="{A12FA001-AC4F-418D-AE19-62706E023703}">
                      <ahyp:hlinkClr val="tx"/>
                    </a:ext>
                  </a:extLst>
                </a:hlinkClick>
              </a:rPr>
              <a:t>-PDF-</a:t>
            </a:r>
            <a:r>
              <a:rPr lang="en" sz="1100">
                <a:solidFill>
                  <a:schemeClr val="dk1"/>
                </a:solidFill>
                <a:latin typeface="Calibri"/>
                <a:ea typeface="Calibri"/>
                <a:cs typeface="Calibri"/>
                <a:sym typeface="Calibri"/>
              </a:rPr>
              <a:t>, pp. 21</a:t>
            </a:r>
            <a:endParaRPr sz="11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Hausman, Jerry A, Bronwyn H Hall, and Zvi Griliches. 1984. Econometric Models for Count Data with an Application to the Patents-R&amp;D Relationship. Econometrica 52 (4): 909–938. </a:t>
            </a:r>
            <a:r>
              <a:rPr lang="en" sz="1100">
                <a:solidFill>
                  <a:schemeClr val="dk1"/>
                </a:solidFill>
                <a:uFill>
                  <a:noFill/>
                </a:uFill>
                <a:latin typeface="Calibri"/>
                <a:ea typeface="Calibri"/>
                <a:cs typeface="Calibri"/>
                <a:sym typeface="Calibri"/>
                <a:hlinkClick r:id="rId4">
                  <a:extLst>
                    <a:ext uri="{A12FA001-AC4F-418D-AE19-62706E023703}">
                      <ahyp:hlinkClr val="tx"/>
                    </a:ext>
                  </a:extLst>
                </a:hlinkClick>
              </a:rPr>
              <a:t>-PDF-</a:t>
            </a:r>
            <a:r>
              <a:rPr lang="en" sz="1100">
                <a:solidFill>
                  <a:schemeClr val="dk1"/>
                </a:solidFill>
                <a:latin typeface="Calibri"/>
                <a:ea typeface="Calibri"/>
                <a:cs typeface="Calibri"/>
                <a:sym typeface="Calibri"/>
              </a:rPr>
              <a:t>, pp. 912</a:t>
            </a:r>
            <a:endParaRPr sz="11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Sebastião, H., Godinho, P. Forecasting and trading cryptocurrencies with machine learning under changing market conditions. </a:t>
            </a:r>
            <a:r>
              <a:rPr i="1" lang="en" sz="1100">
                <a:solidFill>
                  <a:schemeClr val="dk1"/>
                </a:solidFill>
                <a:latin typeface="Calibri"/>
                <a:ea typeface="Calibri"/>
                <a:cs typeface="Calibri"/>
                <a:sym typeface="Calibri"/>
              </a:rPr>
              <a:t>Financ Innov</a:t>
            </a:r>
            <a:r>
              <a:rPr lang="en" sz="1100">
                <a:solidFill>
                  <a:schemeClr val="dk1"/>
                </a:solidFill>
                <a:latin typeface="Calibri"/>
                <a:ea typeface="Calibri"/>
                <a:cs typeface="Calibri"/>
                <a:sym typeface="Calibri"/>
              </a:rPr>
              <a:t> 7, 3 (2021). </a:t>
            </a:r>
            <a:r>
              <a:rPr lang="en" sz="1100" u="sng">
                <a:solidFill>
                  <a:schemeClr val="dk1"/>
                </a:solidFill>
                <a:latin typeface="Calibri"/>
                <a:ea typeface="Calibri"/>
                <a:cs typeface="Calibri"/>
                <a:sym typeface="Calibri"/>
                <a:hlinkClick r:id="rId5">
                  <a:extLst>
                    <a:ext uri="{A12FA001-AC4F-418D-AE19-62706E023703}">
                      <ahyp:hlinkClr val="tx"/>
                    </a:ext>
                  </a:extLst>
                </a:hlinkClick>
              </a:rPr>
              <a:t>https://doi.org/10.1186/s40854-020-00217-x</a:t>
            </a:r>
            <a:endParaRPr sz="1100">
              <a:solidFill>
                <a:schemeClr val="dk1"/>
              </a:solidFill>
              <a:latin typeface="Calibri"/>
              <a:ea typeface="Calibri"/>
              <a:cs typeface="Calibri"/>
              <a:sym typeface="Calibri"/>
            </a:endParaRPr>
          </a:p>
          <a:p>
            <a:pPr indent="-298450" lvl="0" marL="457200" marR="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Kristoufek L (2015) What are the main drivers of the bitcoin price? Evidence from wavelet coherence analysis. PLoS ONE 10(4):e0123923</a:t>
            </a:r>
            <a:endParaRPr sz="1100">
              <a:solidFill>
                <a:schemeClr val="dk1"/>
              </a:solidFill>
              <a:latin typeface="Calibri"/>
              <a:ea typeface="Calibri"/>
              <a:cs typeface="Calibri"/>
              <a:sym typeface="Calibri"/>
            </a:endParaRPr>
          </a:p>
          <a:p>
            <a:pPr indent="-298450" lvl="0" marL="457200" marR="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Huang JZ, Huang W, Ni J (2019) Predicting Bitcoin returns using high-dimensional technical indicators. J Finance Data Sci 5(3):140–155</a:t>
            </a:r>
            <a:endParaRPr sz="1100">
              <a:solidFill>
                <a:schemeClr val="dk1"/>
              </a:solidFill>
              <a:latin typeface="Calibri"/>
              <a:ea typeface="Calibri"/>
              <a:cs typeface="Calibri"/>
              <a:sym typeface="Calibri"/>
            </a:endParaRPr>
          </a:p>
          <a:p>
            <a:pPr indent="-298450" lvl="0" marL="457200" marR="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Aharon DY, Qadan M (2019) Bitcoin and the day-of-the-week effect. Finance Res Lett 31:415–424</a:t>
            </a:r>
            <a:endParaRPr sz="1100">
              <a:solidFill>
                <a:schemeClr val="dk1"/>
              </a:solidFill>
              <a:latin typeface="Calibri"/>
              <a:ea typeface="Calibri"/>
              <a:cs typeface="Calibri"/>
              <a:sym typeface="Calibri"/>
            </a:endParaRPr>
          </a:p>
          <a:p>
            <a:pPr indent="-298450" lvl="0" marL="457200" marR="0" rtl="0" algn="l">
              <a:lnSpc>
                <a:spcPct val="100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Alessandretti L, ElBahrawy A, Aiello LM, Baronchelli A (2019) Anticipating cryptocurrency prices using machine learning. Complexity 2018:8983590</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chemeClr val="lt1"/>
              </a:solidFill>
            </a:endParaRPr>
          </a:p>
          <a:p>
            <a:pPr indent="0" lvl="0" marL="76200" rtl="0" algn="l">
              <a:lnSpc>
                <a:spcPct val="115000"/>
              </a:lnSpc>
              <a:spcBef>
                <a:spcPts val="0"/>
              </a:spcBef>
              <a:spcAft>
                <a:spcPts val="0"/>
              </a:spcAft>
              <a:buNone/>
            </a:pPr>
            <a:r>
              <a:t/>
            </a:r>
            <a:endParaRPr sz="1350">
              <a:solidFill>
                <a:srgbClr val="333333"/>
              </a:solidFill>
              <a:highlight>
                <a:srgbClr val="FCFCFC"/>
              </a:highlight>
              <a:latin typeface="Georgia"/>
              <a:ea typeface="Georgia"/>
              <a:cs typeface="Georgia"/>
              <a:sym typeface="Georgia"/>
            </a:endParaRPr>
          </a:p>
          <a:p>
            <a:pPr indent="0" lvl="0" marL="0" rtl="0" algn="l">
              <a:lnSpc>
                <a:spcPct val="115000"/>
              </a:lnSpc>
              <a:spcBef>
                <a:spcPts val="1200"/>
              </a:spcBef>
              <a:spcAft>
                <a:spcPts val="0"/>
              </a:spcAft>
              <a:buNone/>
            </a:pPr>
            <a:r>
              <a:t/>
            </a:r>
            <a:endParaRPr sz="1100">
              <a:solidFill>
                <a:schemeClr val="lt1"/>
              </a:solidFill>
            </a:endParaRPr>
          </a:p>
          <a:p>
            <a:pPr indent="0" lvl="0" marL="0" rtl="0" algn="l">
              <a:lnSpc>
                <a:spcPct val="115000"/>
              </a:lnSpc>
              <a:spcBef>
                <a:spcPts val="0"/>
              </a:spcBef>
              <a:spcAft>
                <a:spcPts val="0"/>
              </a:spcAft>
              <a:buClr>
                <a:schemeClr val="lt1"/>
              </a:buClr>
              <a:buSzPts val="1100"/>
              <a:buFont typeface="Arial"/>
              <a:buNone/>
            </a:pPr>
            <a:r>
              <a:t/>
            </a:r>
            <a:endParaRPr sz="1100">
              <a:solidFill>
                <a:srgbClr val="333333"/>
              </a:solidFill>
              <a:highlight>
                <a:srgbClr val="FCFCFC"/>
              </a:highlight>
              <a:latin typeface="Roboto"/>
              <a:ea typeface="Roboto"/>
              <a:cs typeface="Roboto"/>
              <a:sym typeface="Roboto"/>
            </a:endParaRPr>
          </a:p>
          <a:p>
            <a:pPr indent="0" lvl="0" marL="0" rtl="0" algn="l">
              <a:lnSpc>
                <a:spcPct val="115000"/>
              </a:lnSpc>
              <a:spcBef>
                <a:spcPts val="1200"/>
              </a:spcBef>
              <a:spcAft>
                <a:spcPts val="0"/>
              </a:spcAft>
              <a:buClr>
                <a:schemeClr val="lt1"/>
              </a:buClr>
              <a:buSzPts val="1100"/>
              <a:buFont typeface="Arial"/>
              <a:buNone/>
            </a:pPr>
            <a:r>
              <a:t/>
            </a:r>
            <a:endParaRPr sz="1100">
              <a:solidFill>
                <a:schemeClr val="lt1"/>
              </a:solidFill>
            </a:endParaRPr>
          </a:p>
          <a:p>
            <a:pPr indent="0" lvl="0" marL="0" rtl="0" algn="l">
              <a:spcBef>
                <a:spcPts val="0"/>
              </a:spcBef>
              <a:spcAft>
                <a:spcPts val="0"/>
              </a:spcAft>
              <a:buNone/>
            </a:pPr>
            <a:r>
              <a:t/>
            </a:r>
            <a:endParaRPr sz="115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725875" y="488000"/>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300">
                <a:latin typeface="Bellota Text"/>
                <a:ea typeface="Bellota Text"/>
                <a:cs typeface="Bellota Text"/>
                <a:sym typeface="Bellota Text"/>
              </a:rPr>
              <a:t>What’s </a:t>
            </a:r>
            <a:r>
              <a:rPr lang="en" sz="2300">
                <a:solidFill>
                  <a:srgbClr val="F1C232"/>
                </a:solidFill>
                <a:latin typeface="Bellota Text"/>
                <a:ea typeface="Bellota Text"/>
                <a:cs typeface="Bellota Text"/>
                <a:sym typeface="Bellota Text"/>
              </a:rPr>
              <a:t>Blockchain</a:t>
            </a:r>
            <a:r>
              <a:rPr lang="en" sz="2300">
                <a:latin typeface="Bellota Text"/>
                <a:ea typeface="Bellota Text"/>
                <a:cs typeface="Bellota Text"/>
                <a:sym typeface="Bellota Text"/>
              </a:rPr>
              <a:t>? - A Chain of States</a:t>
            </a:r>
            <a:endParaRPr sz="3700"/>
          </a:p>
        </p:txBody>
      </p:sp>
      <p:cxnSp>
        <p:nvCxnSpPr>
          <p:cNvPr id="259" name="Google Shape;259;p33"/>
          <p:cNvCxnSpPr/>
          <p:nvPr/>
        </p:nvCxnSpPr>
        <p:spPr>
          <a:xfrm>
            <a:off x="729625" y="943125"/>
            <a:ext cx="7696500" cy="0"/>
          </a:xfrm>
          <a:prstGeom prst="straightConnector1">
            <a:avLst/>
          </a:prstGeom>
          <a:noFill/>
          <a:ln cap="flat" cmpd="sng" w="9525">
            <a:solidFill>
              <a:schemeClr val="dk1"/>
            </a:solidFill>
            <a:prstDash val="solid"/>
            <a:round/>
            <a:headEnd len="med" w="med" type="none"/>
            <a:tailEnd len="med" w="med" type="none"/>
          </a:ln>
        </p:spPr>
      </p:cxnSp>
      <p:pic>
        <p:nvPicPr>
          <p:cNvPr id="260" name="Google Shape;260;p33"/>
          <p:cNvPicPr preferRelativeResize="0"/>
          <p:nvPr/>
        </p:nvPicPr>
        <p:blipFill>
          <a:blip r:embed="rId3">
            <a:alphaModFix/>
          </a:blip>
          <a:stretch>
            <a:fillRect/>
          </a:stretch>
        </p:blipFill>
        <p:spPr>
          <a:xfrm>
            <a:off x="961813" y="1069125"/>
            <a:ext cx="7220374" cy="345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720000" y="2739800"/>
            <a:ext cx="3957900" cy="915600"/>
          </a:xfrm>
          <a:prstGeom prst="rect">
            <a:avLst/>
          </a:prstGeom>
        </p:spPr>
        <p:txBody>
          <a:bodyPr anchorCtr="0" anchor="ctr" bIns="0" lIns="91425" spcFirstLastPara="1" rIns="91425" wrap="square" tIns="0">
            <a:noAutofit/>
          </a:bodyPr>
          <a:lstStyle/>
          <a:p>
            <a:pPr indent="0" lvl="0" marL="0" rtl="0" algn="ctr">
              <a:spcBef>
                <a:spcPts val="0"/>
              </a:spcBef>
              <a:spcAft>
                <a:spcPts val="0"/>
              </a:spcAft>
              <a:buClr>
                <a:schemeClr val="lt1"/>
              </a:buClr>
              <a:buSzPts val="4900"/>
              <a:buFont typeface="Arial"/>
              <a:buNone/>
            </a:pPr>
            <a:r>
              <a:rPr lang="en" sz="2900"/>
              <a:t>Data &amp; Model Preparation </a:t>
            </a:r>
            <a:endParaRPr sz="2600"/>
          </a:p>
        </p:txBody>
      </p:sp>
      <p:sp>
        <p:nvSpPr>
          <p:cNvPr id="266" name="Google Shape;266;p34"/>
          <p:cNvSpPr txBox="1"/>
          <p:nvPr>
            <p:ph idx="2" type="title"/>
          </p:nvPr>
        </p:nvSpPr>
        <p:spPr>
          <a:xfrm>
            <a:off x="720000" y="765725"/>
            <a:ext cx="3464700" cy="17037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01</a:t>
            </a:r>
            <a:endParaRPr/>
          </a:p>
        </p:txBody>
      </p:sp>
      <p:sp>
        <p:nvSpPr>
          <p:cNvPr id="267" name="Google Shape;267;p34"/>
          <p:cNvSpPr txBox="1"/>
          <p:nvPr/>
        </p:nvSpPr>
        <p:spPr>
          <a:xfrm>
            <a:off x="8054875" y="4253625"/>
            <a:ext cx="548700" cy="352500"/>
          </a:xfrm>
          <a:prstGeom prst="rect">
            <a:avLst/>
          </a:prstGeom>
          <a:noFill/>
          <a:ln>
            <a:noFill/>
          </a:ln>
        </p:spPr>
        <p:txBody>
          <a:bodyPr anchorCtr="0" anchor="t" bIns="0" lIns="36000" spcFirstLastPara="1" rIns="36000" wrap="square" tIns="0">
            <a:noAutofit/>
          </a:bodyPr>
          <a:lstStyle/>
          <a:p>
            <a:pPr indent="0" lvl="0" marL="0" rtl="0" algn="r">
              <a:spcBef>
                <a:spcPts val="0"/>
              </a:spcBef>
              <a:spcAft>
                <a:spcPts val="0"/>
              </a:spcAft>
              <a:buNone/>
            </a:pPr>
            <a:fld id="{00000000-1234-1234-1234-123412341234}" type="slidenum">
              <a:rPr lang="en" sz="2400">
                <a:solidFill>
                  <a:schemeClr val="dk1"/>
                </a:solidFill>
                <a:latin typeface="Arimo"/>
                <a:ea typeface="Arimo"/>
                <a:cs typeface="Arimo"/>
                <a:sym typeface="Arimo"/>
              </a:rPr>
              <a:t>‹#›</a:t>
            </a:fld>
            <a:endParaRPr sz="2400">
              <a:solidFill>
                <a:schemeClr val="dk1"/>
              </a:solidFill>
              <a:latin typeface="Arimo"/>
              <a:ea typeface="Arimo"/>
              <a:cs typeface="Arimo"/>
              <a:sym typeface="Arimo"/>
            </a:endParaRPr>
          </a:p>
        </p:txBody>
      </p:sp>
      <p:sp>
        <p:nvSpPr>
          <p:cNvPr id="268" name="Google Shape;268;p34"/>
          <p:cNvSpPr txBox="1"/>
          <p:nvPr>
            <p:ph idx="1" type="subTitle"/>
          </p:nvPr>
        </p:nvSpPr>
        <p:spPr>
          <a:xfrm>
            <a:off x="5336128" y="4349513"/>
            <a:ext cx="697200" cy="183900"/>
          </a:xfrm>
          <a:prstGeom prst="rect">
            <a:avLst/>
          </a:prstGeom>
        </p:spPr>
        <p:txBody>
          <a:bodyPr anchorCtr="0" anchor="ctr" bIns="0" lIns="36000" spcFirstLastPara="1" rIns="36000" wrap="square" tIns="0">
            <a:noAutofit/>
          </a:bodyPr>
          <a:lstStyle/>
          <a:p>
            <a:pPr indent="0" lvl="0" marL="0" rtl="0" algn="l">
              <a:spcBef>
                <a:spcPts val="0"/>
              </a:spcBef>
              <a:spcAft>
                <a:spcPts val="1200"/>
              </a:spcAft>
              <a:buNone/>
            </a:pPr>
            <a:r>
              <a:rPr lang="en" sz="1200">
                <a:latin typeface="Arimo"/>
                <a:ea typeface="Arimo"/>
                <a:cs typeface="Arimo"/>
                <a:sym typeface="Arimo"/>
              </a:rPr>
              <a:t>(2022)</a:t>
            </a:r>
            <a:endParaRPr sz="1200">
              <a:latin typeface="Arimo"/>
              <a:ea typeface="Arimo"/>
              <a:cs typeface="Arimo"/>
              <a:sym typeface="Arimo"/>
            </a:endParaRPr>
          </a:p>
        </p:txBody>
      </p:sp>
      <p:cxnSp>
        <p:nvCxnSpPr>
          <p:cNvPr id="269" name="Google Shape;269;p34"/>
          <p:cNvCxnSpPr/>
          <p:nvPr/>
        </p:nvCxnSpPr>
        <p:spPr>
          <a:xfrm>
            <a:off x="729625" y="2424100"/>
            <a:ext cx="4029900" cy="0"/>
          </a:xfrm>
          <a:prstGeom prst="straightConnector1">
            <a:avLst/>
          </a:prstGeom>
          <a:noFill/>
          <a:ln cap="flat" cmpd="sng" w="9525">
            <a:solidFill>
              <a:schemeClr val="dk1"/>
            </a:solidFill>
            <a:prstDash val="solid"/>
            <a:round/>
            <a:headEnd len="med" w="med" type="none"/>
            <a:tailEnd len="med" w="med" type="none"/>
          </a:ln>
        </p:spPr>
      </p:cxnSp>
      <p:pic>
        <p:nvPicPr>
          <p:cNvPr id="270" name="Google Shape;270;p34"/>
          <p:cNvPicPr preferRelativeResize="0"/>
          <p:nvPr/>
        </p:nvPicPr>
        <p:blipFill rotWithShape="1">
          <a:blip r:embed="rId3">
            <a:alphaModFix/>
          </a:blip>
          <a:srcRect b="0" l="20617" r="20611" t="0"/>
          <a:stretch/>
        </p:blipFill>
        <p:spPr>
          <a:xfrm>
            <a:off x="5336125" y="540000"/>
            <a:ext cx="3267449" cy="3709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725875" y="488000"/>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Clr>
                <a:schemeClr val="lt1"/>
              </a:buClr>
              <a:buSzPts val="2400"/>
              <a:buFont typeface="Arial"/>
              <a:buNone/>
            </a:pPr>
            <a:r>
              <a:rPr lang="en" sz="2600">
                <a:solidFill>
                  <a:srgbClr val="F1C232"/>
                </a:solidFill>
                <a:latin typeface="Microsoft YaHei"/>
                <a:ea typeface="Microsoft YaHei"/>
                <a:cs typeface="Microsoft YaHei"/>
                <a:sym typeface="Microsoft YaHei"/>
              </a:rPr>
              <a:t>Data Preparation</a:t>
            </a:r>
            <a:endParaRPr sz="3400">
              <a:solidFill>
                <a:srgbClr val="F1C232"/>
              </a:solidFill>
            </a:endParaRPr>
          </a:p>
        </p:txBody>
      </p:sp>
      <p:cxnSp>
        <p:nvCxnSpPr>
          <p:cNvPr id="276" name="Google Shape;276;p35"/>
          <p:cNvCxnSpPr/>
          <p:nvPr/>
        </p:nvCxnSpPr>
        <p:spPr>
          <a:xfrm>
            <a:off x="729625" y="943125"/>
            <a:ext cx="7696500" cy="0"/>
          </a:xfrm>
          <a:prstGeom prst="straightConnector1">
            <a:avLst/>
          </a:prstGeom>
          <a:noFill/>
          <a:ln cap="flat" cmpd="sng" w="9525">
            <a:solidFill>
              <a:schemeClr val="dk1"/>
            </a:solidFill>
            <a:prstDash val="solid"/>
            <a:round/>
            <a:headEnd len="med" w="med" type="none"/>
            <a:tailEnd len="med" w="med" type="none"/>
          </a:ln>
        </p:spPr>
      </p:cxnSp>
      <p:sp>
        <p:nvSpPr>
          <p:cNvPr id="277" name="Google Shape;277;p35"/>
          <p:cNvSpPr txBox="1"/>
          <p:nvPr/>
        </p:nvSpPr>
        <p:spPr>
          <a:xfrm>
            <a:off x="8054875" y="4253625"/>
            <a:ext cx="548700" cy="352500"/>
          </a:xfrm>
          <a:prstGeom prst="rect">
            <a:avLst/>
          </a:prstGeom>
          <a:noFill/>
          <a:ln>
            <a:noFill/>
          </a:ln>
        </p:spPr>
        <p:txBody>
          <a:bodyPr anchorCtr="0" anchor="t" bIns="0" lIns="36000" spcFirstLastPara="1" rIns="36000" wrap="square" tIns="0">
            <a:noAutofit/>
          </a:bodyPr>
          <a:lstStyle/>
          <a:p>
            <a:pPr indent="0" lvl="0" marL="0" rtl="0" algn="r">
              <a:spcBef>
                <a:spcPts val="0"/>
              </a:spcBef>
              <a:spcAft>
                <a:spcPts val="0"/>
              </a:spcAft>
              <a:buNone/>
            </a:pPr>
            <a:r>
              <a:rPr lang="en" sz="2400">
                <a:solidFill>
                  <a:schemeClr val="dk1"/>
                </a:solidFill>
                <a:latin typeface="Arimo"/>
                <a:ea typeface="Arimo"/>
                <a:cs typeface="Arimo"/>
                <a:sym typeface="Arimo"/>
              </a:rPr>
              <a:t>0</a:t>
            </a:r>
            <a:fld id="{00000000-1234-1234-1234-123412341234}" type="slidenum">
              <a:rPr lang="en" sz="2400">
                <a:solidFill>
                  <a:schemeClr val="dk1"/>
                </a:solidFill>
                <a:latin typeface="Arimo"/>
                <a:ea typeface="Arimo"/>
                <a:cs typeface="Arimo"/>
                <a:sym typeface="Arimo"/>
              </a:rPr>
              <a:t>‹#›</a:t>
            </a:fld>
            <a:endParaRPr sz="2400">
              <a:solidFill>
                <a:schemeClr val="dk1"/>
              </a:solidFill>
              <a:latin typeface="Arimo"/>
              <a:ea typeface="Arimo"/>
              <a:cs typeface="Arimo"/>
              <a:sym typeface="Arimo"/>
            </a:endParaRPr>
          </a:p>
        </p:txBody>
      </p:sp>
      <p:sp>
        <p:nvSpPr>
          <p:cNvPr id="278" name="Google Shape;278;p35"/>
          <p:cNvSpPr txBox="1"/>
          <p:nvPr/>
        </p:nvSpPr>
        <p:spPr>
          <a:xfrm>
            <a:off x="725875" y="943100"/>
            <a:ext cx="7704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800"/>
              <a:buFont typeface="Arial"/>
              <a:buNone/>
            </a:pPr>
            <a:r>
              <a:rPr lang="en" sz="1800">
                <a:solidFill>
                  <a:schemeClr val="dk1"/>
                </a:solidFill>
                <a:latin typeface="Calibri"/>
                <a:ea typeface="Calibri"/>
                <a:cs typeface="Calibri"/>
                <a:sym typeface="Calibri"/>
              </a:rPr>
              <a:t>The fluctuation of ETH &amp; BTC prices is not only related to changes in time, but also related to economic factors, on-chain activities, market sentiment, causing a stochastic price movement. We predicted Ethereum price using </a:t>
            </a:r>
            <a:r>
              <a:rPr b="1" lang="en" sz="1800">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variables from various sources in the period of </a:t>
            </a:r>
            <a:r>
              <a:rPr b="1" lang="en" sz="1800">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as following: </a:t>
            </a:r>
            <a:endParaRPr>
              <a:solidFill>
                <a:schemeClr val="dk1"/>
              </a:solidFill>
              <a:latin typeface="Bellota Text"/>
              <a:ea typeface="Bellota Text"/>
              <a:cs typeface="Bellota Text"/>
              <a:sym typeface="Bellota Text"/>
            </a:endParaRPr>
          </a:p>
        </p:txBody>
      </p:sp>
      <p:sp>
        <p:nvSpPr>
          <p:cNvPr id="279" name="Google Shape;279;p35"/>
          <p:cNvSpPr txBox="1"/>
          <p:nvPr/>
        </p:nvSpPr>
        <p:spPr>
          <a:xfrm>
            <a:off x="878950" y="2340900"/>
            <a:ext cx="60480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Calibri"/>
              <a:buChar char="❖"/>
            </a:pPr>
            <a:r>
              <a:rPr b="1" lang="en" sz="2000">
                <a:solidFill>
                  <a:schemeClr val="dk1"/>
                </a:solidFill>
                <a:latin typeface="Calibri"/>
                <a:ea typeface="Calibri"/>
                <a:cs typeface="Calibri"/>
                <a:sym typeface="Calibri"/>
              </a:rPr>
              <a:t>Macro Economic Factors (14)</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t/>
            </a:r>
            <a:endParaRPr b="1"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b="1" lang="en" sz="2000">
                <a:solidFill>
                  <a:schemeClr val="dk1"/>
                </a:solidFill>
                <a:latin typeface="Calibri"/>
                <a:ea typeface="Calibri"/>
                <a:cs typeface="Calibri"/>
                <a:sym typeface="Calibri"/>
              </a:rPr>
              <a:t>Technical Indicators (19)</a:t>
            </a:r>
            <a:endParaRPr b="1" sz="20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b="1" lang="en" sz="2000">
                <a:solidFill>
                  <a:schemeClr val="dk1"/>
                </a:solidFill>
                <a:latin typeface="Calibri"/>
                <a:ea typeface="Calibri"/>
                <a:cs typeface="Calibri"/>
                <a:sym typeface="Calibri"/>
              </a:rPr>
              <a:t>On-chain Features &amp;Indicators of BTC&amp;ETH (77&amp;80)</a:t>
            </a:r>
            <a:endParaRPr b="1" sz="20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idx="1" type="subTitle"/>
          </p:nvPr>
        </p:nvSpPr>
        <p:spPr>
          <a:xfrm flipH="1">
            <a:off x="4848525" y="2864875"/>
            <a:ext cx="3972900" cy="1476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1900">
                <a:latin typeface="Calibri"/>
                <a:ea typeface="Calibri"/>
                <a:cs typeface="Calibri"/>
                <a:sym typeface="Calibri"/>
              </a:rPr>
              <a:t>Addresses,</a:t>
            </a:r>
            <a:r>
              <a:rPr lang="en" sz="1500">
                <a:latin typeface="Arial"/>
                <a:ea typeface="Arial"/>
                <a:cs typeface="Arial"/>
                <a:sym typeface="Arial"/>
              </a:rPr>
              <a:t>  </a:t>
            </a:r>
            <a:r>
              <a:rPr lang="en" sz="1900">
                <a:latin typeface="Calibri"/>
                <a:ea typeface="Calibri"/>
                <a:cs typeface="Calibri"/>
                <a:sym typeface="Calibri"/>
              </a:rPr>
              <a:t>Blocks, </a:t>
            </a:r>
            <a:r>
              <a:rPr lang="en" sz="1500">
                <a:latin typeface="Arial"/>
                <a:ea typeface="Arial"/>
                <a:cs typeface="Arial"/>
                <a:sym typeface="Arial"/>
              </a:rPr>
              <a:t> </a:t>
            </a:r>
            <a:r>
              <a:rPr lang="en" sz="1900">
                <a:latin typeface="Calibri"/>
                <a:ea typeface="Calibri"/>
                <a:cs typeface="Calibri"/>
                <a:sym typeface="Calibri"/>
              </a:rPr>
              <a:t>Defi, </a:t>
            </a:r>
            <a:r>
              <a:rPr lang="en" sz="1900">
                <a:latin typeface="Calibri"/>
                <a:ea typeface="Calibri"/>
                <a:cs typeface="Calibri"/>
                <a:sym typeface="Calibri"/>
              </a:rPr>
              <a:t>D</a:t>
            </a:r>
            <a:r>
              <a:rPr lang="en" sz="1900">
                <a:latin typeface="Calibri"/>
                <a:ea typeface="Calibri"/>
                <a:cs typeface="Calibri"/>
                <a:sym typeface="Calibri"/>
              </a:rPr>
              <a:t>istribution, </a:t>
            </a:r>
            <a:r>
              <a:rPr lang="en" sz="1500">
                <a:latin typeface="Arial"/>
                <a:ea typeface="Arial"/>
                <a:cs typeface="Arial"/>
                <a:sym typeface="Arial"/>
              </a:rPr>
              <a:t> </a:t>
            </a:r>
            <a:r>
              <a:rPr lang="en" sz="1900">
                <a:latin typeface="Calibri"/>
                <a:ea typeface="Calibri"/>
                <a:cs typeface="Calibri"/>
                <a:sym typeface="Calibri"/>
              </a:rPr>
              <a:t>ETH2, </a:t>
            </a:r>
            <a:r>
              <a:rPr lang="en" sz="1500">
                <a:latin typeface="Arial"/>
                <a:ea typeface="Arial"/>
                <a:cs typeface="Arial"/>
                <a:sym typeface="Arial"/>
              </a:rPr>
              <a:t> </a:t>
            </a:r>
            <a:r>
              <a:rPr lang="en" sz="1900">
                <a:latin typeface="Calibri"/>
                <a:ea typeface="Calibri"/>
                <a:cs typeface="Calibri"/>
                <a:sym typeface="Calibri"/>
              </a:rPr>
              <a:t>Fee Structure</a:t>
            </a:r>
            <a:r>
              <a:rPr lang="en" sz="1500">
                <a:latin typeface="Arial"/>
                <a:ea typeface="Arial"/>
                <a:cs typeface="Arial"/>
                <a:sym typeface="Arial"/>
              </a:rPr>
              <a:t>, </a:t>
            </a:r>
            <a:r>
              <a:rPr lang="en" sz="1900">
                <a:latin typeface="Calibri"/>
                <a:ea typeface="Calibri"/>
                <a:cs typeface="Calibri"/>
                <a:sym typeface="Calibri"/>
              </a:rPr>
              <a:t>Generative Indicators,</a:t>
            </a:r>
            <a:r>
              <a:rPr lang="en" sz="1500">
                <a:latin typeface="Arial"/>
                <a:ea typeface="Arial"/>
                <a:cs typeface="Arial"/>
                <a:sym typeface="Arial"/>
              </a:rPr>
              <a:t> </a:t>
            </a:r>
            <a:r>
              <a:rPr lang="en" sz="1900">
                <a:latin typeface="Calibri"/>
                <a:ea typeface="Calibri"/>
                <a:cs typeface="Calibri"/>
                <a:sym typeface="Calibri"/>
              </a:rPr>
              <a:t>Supply, </a:t>
            </a:r>
            <a:r>
              <a:rPr lang="en" sz="1500">
                <a:latin typeface="Arial"/>
                <a:ea typeface="Arial"/>
                <a:cs typeface="Arial"/>
                <a:sym typeface="Arial"/>
              </a:rPr>
              <a:t> </a:t>
            </a:r>
            <a:r>
              <a:rPr lang="en" sz="1900">
                <a:latin typeface="Calibri"/>
                <a:ea typeface="Calibri"/>
                <a:cs typeface="Calibri"/>
                <a:sym typeface="Calibri"/>
              </a:rPr>
              <a:t>Protocol, </a:t>
            </a:r>
            <a:r>
              <a:rPr lang="en" sz="1500">
                <a:latin typeface="Arial"/>
                <a:ea typeface="Arial"/>
                <a:cs typeface="Arial"/>
                <a:sym typeface="Arial"/>
              </a:rPr>
              <a:t>T</a:t>
            </a:r>
            <a:r>
              <a:rPr lang="en" sz="1900">
                <a:latin typeface="Calibri"/>
                <a:ea typeface="Calibri"/>
                <a:cs typeface="Calibri"/>
                <a:sym typeface="Calibri"/>
              </a:rPr>
              <a:t>ransactions</a:t>
            </a:r>
            <a:endParaRPr sz="1700"/>
          </a:p>
        </p:txBody>
      </p:sp>
      <p:sp>
        <p:nvSpPr>
          <p:cNvPr id="285" name="Google Shape;285;p36"/>
          <p:cNvSpPr txBox="1"/>
          <p:nvPr>
            <p:ph type="title"/>
          </p:nvPr>
        </p:nvSpPr>
        <p:spPr>
          <a:xfrm flipH="1">
            <a:off x="4942723" y="332675"/>
            <a:ext cx="3395400" cy="609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t/>
            </a:r>
            <a:endParaRPr b="0" sz="1400">
              <a:latin typeface="Arial"/>
              <a:ea typeface="Arial"/>
              <a:cs typeface="Arial"/>
              <a:sym typeface="Arial"/>
            </a:endParaRPr>
          </a:p>
          <a:p>
            <a:pPr indent="0" lvl="0" marL="0" rtl="0" algn="l">
              <a:spcBef>
                <a:spcPts val="0"/>
              </a:spcBef>
              <a:spcAft>
                <a:spcPts val="0"/>
              </a:spcAft>
              <a:buNone/>
            </a:pPr>
            <a:r>
              <a:rPr lang="en" sz="2400">
                <a:solidFill>
                  <a:srgbClr val="F1C232"/>
                </a:solidFill>
              </a:rPr>
              <a:t>Technical indicators</a:t>
            </a:r>
            <a:endParaRPr sz="2400">
              <a:solidFill>
                <a:srgbClr val="F1C232"/>
              </a:solidFill>
            </a:endParaRPr>
          </a:p>
        </p:txBody>
      </p:sp>
      <p:sp>
        <p:nvSpPr>
          <p:cNvPr id="286" name="Google Shape;286;p36"/>
          <p:cNvSpPr txBox="1"/>
          <p:nvPr>
            <p:ph idx="2" type="title"/>
          </p:nvPr>
        </p:nvSpPr>
        <p:spPr>
          <a:xfrm flipH="1">
            <a:off x="604550" y="565800"/>
            <a:ext cx="3395400" cy="429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2500">
                <a:solidFill>
                  <a:srgbClr val="F1C232"/>
                </a:solidFill>
                <a:latin typeface="Calibri"/>
                <a:ea typeface="Calibri"/>
                <a:cs typeface="Calibri"/>
                <a:sym typeface="Calibri"/>
              </a:rPr>
              <a:t>Macro Economic Factors</a:t>
            </a:r>
            <a:r>
              <a:rPr lang="en" sz="2500">
                <a:latin typeface="Calibri"/>
                <a:ea typeface="Calibri"/>
                <a:cs typeface="Calibri"/>
                <a:sym typeface="Calibri"/>
              </a:rPr>
              <a:t> </a:t>
            </a:r>
            <a:endParaRPr sz="4300"/>
          </a:p>
        </p:txBody>
      </p:sp>
      <p:sp>
        <p:nvSpPr>
          <p:cNvPr id="287" name="Google Shape;287;p36"/>
          <p:cNvSpPr txBox="1"/>
          <p:nvPr/>
        </p:nvSpPr>
        <p:spPr>
          <a:xfrm>
            <a:off x="7875300" y="461075"/>
            <a:ext cx="548700" cy="352500"/>
          </a:xfrm>
          <a:prstGeom prst="rect">
            <a:avLst/>
          </a:prstGeom>
          <a:noFill/>
          <a:ln>
            <a:noFill/>
          </a:ln>
        </p:spPr>
        <p:txBody>
          <a:bodyPr anchorCtr="0" anchor="t" bIns="0" lIns="36000" spcFirstLastPara="1" rIns="36000" wrap="square" tIns="0">
            <a:noAutofit/>
          </a:bodyPr>
          <a:lstStyle/>
          <a:p>
            <a:pPr indent="0" lvl="0" marL="0" rtl="0" algn="r">
              <a:spcBef>
                <a:spcPts val="0"/>
              </a:spcBef>
              <a:spcAft>
                <a:spcPts val="0"/>
              </a:spcAft>
              <a:buNone/>
            </a:pPr>
            <a:r>
              <a:t/>
            </a:r>
            <a:endParaRPr sz="2400">
              <a:solidFill>
                <a:schemeClr val="dk1"/>
              </a:solidFill>
              <a:latin typeface="Arimo"/>
              <a:ea typeface="Arimo"/>
              <a:cs typeface="Arimo"/>
              <a:sym typeface="Arimo"/>
            </a:endParaRPr>
          </a:p>
        </p:txBody>
      </p:sp>
      <p:cxnSp>
        <p:nvCxnSpPr>
          <p:cNvPr id="288" name="Google Shape;288;p36"/>
          <p:cNvCxnSpPr/>
          <p:nvPr/>
        </p:nvCxnSpPr>
        <p:spPr>
          <a:xfrm>
            <a:off x="605000" y="1089475"/>
            <a:ext cx="3394500" cy="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36"/>
          <p:cNvCxnSpPr/>
          <p:nvPr/>
        </p:nvCxnSpPr>
        <p:spPr>
          <a:xfrm>
            <a:off x="5026123" y="995100"/>
            <a:ext cx="3394500" cy="0"/>
          </a:xfrm>
          <a:prstGeom prst="straightConnector1">
            <a:avLst/>
          </a:prstGeom>
          <a:noFill/>
          <a:ln cap="flat" cmpd="sng" w="9525">
            <a:solidFill>
              <a:schemeClr val="dk1"/>
            </a:solidFill>
            <a:prstDash val="solid"/>
            <a:round/>
            <a:headEnd len="med" w="med" type="none"/>
            <a:tailEnd len="med" w="med" type="none"/>
          </a:ln>
        </p:spPr>
      </p:cxnSp>
      <p:sp>
        <p:nvSpPr>
          <p:cNvPr id="290" name="Google Shape;290;p36"/>
          <p:cNvSpPr txBox="1"/>
          <p:nvPr/>
        </p:nvSpPr>
        <p:spPr>
          <a:xfrm>
            <a:off x="-117450" y="1183850"/>
            <a:ext cx="4612500" cy="3540300"/>
          </a:xfrm>
          <a:prstGeom prst="rect">
            <a:avLst/>
          </a:prstGeom>
          <a:noFill/>
          <a:ln>
            <a:noFill/>
          </a:ln>
        </p:spPr>
        <p:txBody>
          <a:bodyPr anchorCtr="0" anchor="t" bIns="91425" lIns="91425" spcFirstLastPara="1" rIns="91425" wrap="square" tIns="91425">
            <a:spAutoFit/>
          </a:bodyPr>
          <a:lstStyle/>
          <a:p>
            <a:pPr indent="-336550" lvl="1" marL="914400" rtl="0" algn="l">
              <a:spcBef>
                <a:spcPts val="0"/>
              </a:spcBef>
              <a:spcAft>
                <a:spcPts val="0"/>
              </a:spcAft>
              <a:buClr>
                <a:schemeClr val="dk1"/>
              </a:buClr>
              <a:buSzPts val="1700"/>
              <a:buFont typeface="Calibri"/>
              <a:buChar char="➢"/>
            </a:pPr>
            <a:r>
              <a:rPr b="1" lang="en" sz="1700">
                <a:solidFill>
                  <a:schemeClr val="dk1"/>
                </a:solidFill>
                <a:latin typeface="Calibri"/>
                <a:ea typeface="Calibri"/>
                <a:cs typeface="Calibri"/>
                <a:sym typeface="Calibri"/>
              </a:rPr>
              <a:t>Development Indices (11)</a:t>
            </a:r>
            <a:endParaRPr b="1" sz="1700">
              <a:solidFill>
                <a:schemeClr val="dk1"/>
              </a:solidFill>
              <a:latin typeface="Calibri"/>
              <a:ea typeface="Calibri"/>
              <a:cs typeface="Calibri"/>
              <a:sym typeface="Calibri"/>
            </a:endParaRPr>
          </a:p>
          <a:p>
            <a:pPr indent="0" lvl="0" marL="914400" rtl="0" algn="l">
              <a:spcBef>
                <a:spcPts val="0"/>
              </a:spcBef>
              <a:spcAft>
                <a:spcPts val="0"/>
              </a:spcAft>
              <a:buNone/>
            </a:pPr>
            <a:r>
              <a:rPr lang="en" sz="1700">
                <a:solidFill>
                  <a:schemeClr val="dk1"/>
                </a:solidFill>
                <a:latin typeface="Calibri"/>
                <a:ea typeface="Calibri"/>
                <a:cs typeface="Calibri"/>
                <a:sym typeface="Calibri"/>
              </a:rPr>
              <a:t>SP500, Dow Jones Average 30 (DOW30),Euro Stoxx 50, NASDAQ225, Crude Oil (Brent), Shanghai Stock Exchange(SSE), Gold, Volatility Index of S&amp;P 500 (VIX), Nikkei 225, Financial Times Stock Exchange 10, US Dollar Index (DXY).</a:t>
            </a:r>
            <a:endParaRPr sz="1700">
              <a:solidFill>
                <a:schemeClr val="dk1"/>
              </a:solidFill>
              <a:latin typeface="Calibri"/>
              <a:ea typeface="Calibri"/>
              <a:cs typeface="Calibri"/>
              <a:sym typeface="Calibri"/>
            </a:endParaRPr>
          </a:p>
          <a:p>
            <a:pPr indent="0" lvl="0" marL="914400" rtl="0" algn="l">
              <a:spcBef>
                <a:spcPts val="0"/>
              </a:spcBef>
              <a:spcAft>
                <a:spcPts val="0"/>
              </a:spcAft>
              <a:buClr>
                <a:schemeClr val="lt1"/>
              </a:buClr>
              <a:buSzPts val="1800"/>
              <a:buFont typeface="Arial"/>
              <a:buNone/>
            </a:pPr>
            <a:r>
              <a:t/>
            </a:r>
            <a:endParaRPr sz="1700">
              <a:solidFill>
                <a:schemeClr val="dk1"/>
              </a:solidFill>
              <a:latin typeface="Calibri"/>
              <a:ea typeface="Calibri"/>
              <a:cs typeface="Calibri"/>
              <a:sym typeface="Calibri"/>
            </a:endParaRPr>
          </a:p>
          <a:p>
            <a:pPr indent="-336550" lvl="1" marL="914400" rtl="0" algn="l">
              <a:spcBef>
                <a:spcPts val="0"/>
              </a:spcBef>
              <a:spcAft>
                <a:spcPts val="0"/>
              </a:spcAft>
              <a:buClr>
                <a:schemeClr val="dk1"/>
              </a:buClr>
              <a:buSzPts val="1700"/>
              <a:buFont typeface="Calibri"/>
              <a:buChar char="➢"/>
            </a:pPr>
            <a:r>
              <a:rPr b="1" lang="en" sz="1700">
                <a:solidFill>
                  <a:schemeClr val="dk1"/>
                </a:solidFill>
                <a:latin typeface="Calibri"/>
                <a:ea typeface="Calibri"/>
                <a:cs typeface="Calibri"/>
                <a:sym typeface="Calibri"/>
              </a:rPr>
              <a:t>Global Currency Ratio (6)</a:t>
            </a:r>
            <a:endParaRPr sz="1700">
              <a:solidFill>
                <a:schemeClr val="dk1"/>
              </a:solidFill>
              <a:latin typeface="Calibri"/>
              <a:ea typeface="Calibri"/>
              <a:cs typeface="Calibri"/>
              <a:sym typeface="Calibri"/>
            </a:endParaRPr>
          </a:p>
          <a:p>
            <a:pPr indent="0" lvl="0" marL="914400" rtl="0" algn="l">
              <a:spcBef>
                <a:spcPts val="0"/>
              </a:spcBef>
              <a:spcAft>
                <a:spcPts val="0"/>
              </a:spcAft>
              <a:buClr>
                <a:schemeClr val="lt1"/>
              </a:buClr>
              <a:buSzPts val="1800"/>
              <a:buFont typeface="Arial"/>
              <a:buNone/>
            </a:pPr>
            <a:r>
              <a:rPr lang="en" sz="1700">
                <a:solidFill>
                  <a:schemeClr val="dk1"/>
                </a:solidFill>
                <a:latin typeface="Calibri"/>
                <a:ea typeface="Calibri"/>
                <a:cs typeface="Calibri"/>
                <a:sym typeface="Calibri"/>
              </a:rPr>
              <a:t>GBP/USD, JPY/USD, CHF/USD, CNY/USD, EUR/USD, DXY</a:t>
            </a:r>
            <a:endParaRPr sz="1300">
              <a:solidFill>
                <a:schemeClr val="dk1"/>
              </a:solidFill>
            </a:endParaRPr>
          </a:p>
          <a:p>
            <a:pPr indent="0" lvl="0" marL="0" rtl="0" algn="l">
              <a:spcBef>
                <a:spcPts val="0"/>
              </a:spcBef>
              <a:spcAft>
                <a:spcPts val="0"/>
              </a:spcAft>
              <a:buNone/>
            </a:pPr>
            <a:r>
              <a:t/>
            </a:r>
            <a:endParaRPr>
              <a:latin typeface="Bellota Text"/>
              <a:ea typeface="Bellota Text"/>
              <a:cs typeface="Bellota Text"/>
              <a:sym typeface="Bellota Text"/>
            </a:endParaRPr>
          </a:p>
        </p:txBody>
      </p:sp>
      <p:sp>
        <p:nvSpPr>
          <p:cNvPr id="291" name="Google Shape;291;p36"/>
          <p:cNvSpPr txBox="1"/>
          <p:nvPr/>
        </p:nvSpPr>
        <p:spPr>
          <a:xfrm>
            <a:off x="4334175" y="1048225"/>
            <a:ext cx="4612500" cy="1231500"/>
          </a:xfrm>
          <a:prstGeom prst="rect">
            <a:avLst/>
          </a:prstGeom>
          <a:noFill/>
          <a:ln>
            <a:noFill/>
          </a:ln>
        </p:spPr>
        <p:txBody>
          <a:bodyPr anchorCtr="0" anchor="t" bIns="91425" lIns="91425" spcFirstLastPara="1" rIns="91425" wrap="square" tIns="91425">
            <a:spAutoFit/>
          </a:bodyPr>
          <a:lstStyle/>
          <a:p>
            <a:pPr indent="-342900" lvl="1" marL="914400" rtl="0" algn="l">
              <a:spcBef>
                <a:spcPts val="0"/>
              </a:spcBef>
              <a:spcAft>
                <a:spcPts val="0"/>
              </a:spcAft>
              <a:buClr>
                <a:schemeClr val="dk1"/>
              </a:buClr>
              <a:buSzPts val="1800"/>
              <a:buFont typeface="Calibri"/>
              <a:buChar char="➢"/>
            </a:pPr>
            <a:r>
              <a:rPr b="1" lang="en" sz="1800">
                <a:solidFill>
                  <a:schemeClr val="dk1"/>
                </a:solidFill>
                <a:latin typeface="Calibri"/>
                <a:ea typeface="Calibri"/>
                <a:cs typeface="Calibri"/>
                <a:sym typeface="Calibri"/>
              </a:rPr>
              <a:t>10-30-200 days/14-21-49days:</a:t>
            </a:r>
            <a:endParaRPr>
              <a:solidFill>
                <a:schemeClr val="dk1"/>
              </a:solidFill>
            </a:endParaRPr>
          </a:p>
          <a:p>
            <a:pPr indent="0" lvl="1" marL="571500" rtl="0" algn="l">
              <a:spcBef>
                <a:spcPts val="0"/>
              </a:spcBef>
              <a:spcAft>
                <a:spcPts val="0"/>
              </a:spcAft>
              <a:buClr>
                <a:schemeClr val="lt1"/>
              </a:buClr>
              <a:buFont typeface="Arial"/>
              <a:buNone/>
            </a:pPr>
            <a:r>
              <a:rPr lang="en" sz="1800">
                <a:solidFill>
                  <a:schemeClr val="dk1"/>
                </a:solidFill>
                <a:latin typeface="Calibri"/>
                <a:ea typeface="Calibri"/>
                <a:cs typeface="Calibri"/>
                <a:sym typeface="Calibri"/>
              </a:rPr>
              <a:t>RSI, MACD, SMA, EMA, KDJ, Bolling Bands, MOM</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Bellota Text"/>
              <a:ea typeface="Bellota Text"/>
              <a:cs typeface="Bellota Text"/>
              <a:sym typeface="Bellota Text"/>
            </a:endParaRPr>
          </a:p>
        </p:txBody>
      </p:sp>
      <p:sp>
        <p:nvSpPr>
          <p:cNvPr id="292" name="Google Shape;292;p36"/>
          <p:cNvSpPr txBox="1"/>
          <p:nvPr/>
        </p:nvSpPr>
        <p:spPr>
          <a:xfrm>
            <a:off x="4848525" y="2282788"/>
            <a:ext cx="3749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1C232"/>
                </a:solidFill>
                <a:latin typeface="Calibri"/>
                <a:ea typeface="Calibri"/>
                <a:cs typeface="Calibri"/>
                <a:sym typeface="Calibri"/>
              </a:rPr>
              <a:t>On-chain Features for BTC&amp;ETH</a:t>
            </a:r>
            <a:endParaRPr b="1" sz="2100">
              <a:solidFill>
                <a:srgbClr val="F1C232"/>
              </a:solidFill>
              <a:latin typeface="Calibri"/>
              <a:ea typeface="Calibri"/>
              <a:cs typeface="Calibri"/>
              <a:sym typeface="Calibri"/>
            </a:endParaRPr>
          </a:p>
        </p:txBody>
      </p:sp>
      <p:cxnSp>
        <p:nvCxnSpPr>
          <p:cNvPr id="293" name="Google Shape;293;p36"/>
          <p:cNvCxnSpPr/>
          <p:nvPr/>
        </p:nvCxnSpPr>
        <p:spPr>
          <a:xfrm flipH="1" rot="10800000">
            <a:off x="4969575" y="2773600"/>
            <a:ext cx="3507600" cy="17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type="title"/>
          </p:nvPr>
        </p:nvSpPr>
        <p:spPr>
          <a:xfrm>
            <a:off x="653625" y="514475"/>
            <a:ext cx="7704000" cy="455100"/>
          </a:xfrm>
          <a:prstGeom prst="rect">
            <a:avLst/>
          </a:prstGeom>
        </p:spPr>
        <p:txBody>
          <a:bodyPr anchorCtr="0" anchor="t" bIns="0" lIns="91425" spcFirstLastPara="1" rIns="91425" wrap="square" tIns="0">
            <a:noAutofit/>
          </a:bodyPr>
          <a:lstStyle/>
          <a:p>
            <a:pPr indent="0" lvl="0" marL="0" rtl="0" algn="l">
              <a:spcBef>
                <a:spcPts val="0"/>
              </a:spcBef>
              <a:spcAft>
                <a:spcPts val="0"/>
              </a:spcAft>
              <a:buClr>
                <a:schemeClr val="lt1"/>
              </a:buClr>
              <a:buSzPts val="1100"/>
              <a:buFont typeface="Arial"/>
              <a:buNone/>
            </a:pPr>
            <a:r>
              <a:rPr lang="en" sz="2200">
                <a:solidFill>
                  <a:srgbClr val="F1C232"/>
                </a:solidFill>
                <a:latin typeface="Microsoft YaHei"/>
                <a:ea typeface="Microsoft YaHei"/>
                <a:cs typeface="Microsoft YaHei"/>
                <a:sym typeface="Microsoft YaHei"/>
              </a:rPr>
              <a:t>On-chain Data Description</a:t>
            </a:r>
            <a:endParaRPr sz="3000">
              <a:solidFill>
                <a:srgbClr val="F1C232"/>
              </a:solidFill>
            </a:endParaRPr>
          </a:p>
        </p:txBody>
      </p:sp>
      <p:sp>
        <p:nvSpPr>
          <p:cNvPr id="299" name="Google Shape;299;p37"/>
          <p:cNvSpPr txBox="1"/>
          <p:nvPr/>
        </p:nvSpPr>
        <p:spPr>
          <a:xfrm>
            <a:off x="653625" y="903200"/>
            <a:ext cx="2223300" cy="18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800"/>
              <a:buFont typeface="Arial"/>
              <a:buNone/>
            </a:pPr>
            <a:r>
              <a:rPr b="1" lang="en" sz="1600">
                <a:solidFill>
                  <a:srgbClr val="F1C232"/>
                </a:solidFill>
                <a:latin typeface="Calibri"/>
                <a:ea typeface="Calibri"/>
                <a:cs typeface="Calibri"/>
                <a:sym typeface="Calibri"/>
              </a:rPr>
              <a:t>Active Addresses</a:t>
            </a:r>
            <a:endParaRPr b="1" sz="1600">
              <a:solidFill>
                <a:srgbClr val="F1C232"/>
              </a:solidFill>
              <a:latin typeface="Calibri"/>
              <a:ea typeface="Calibri"/>
              <a:cs typeface="Calibri"/>
              <a:sym typeface="Calibri"/>
            </a:endParaRPr>
          </a:p>
          <a:p>
            <a:pPr indent="0" lvl="0" marL="0" rtl="0" algn="l">
              <a:spcBef>
                <a:spcPts val="0"/>
              </a:spcBef>
              <a:spcAft>
                <a:spcPts val="0"/>
              </a:spcAft>
              <a:buClr>
                <a:schemeClr val="lt1"/>
              </a:buClr>
              <a:buSzPts val="14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100"/>
              <a:buFont typeface="Arial"/>
              <a:buNone/>
            </a:pPr>
            <a:r>
              <a:rPr lang="en" sz="1200">
                <a:solidFill>
                  <a:schemeClr val="dk1"/>
                </a:solidFill>
                <a:latin typeface="Calibri"/>
                <a:ea typeface="Calibri"/>
                <a:cs typeface="Calibri"/>
                <a:sym typeface="Calibri"/>
              </a:rPr>
              <a:t>The number of unique addresses that were active either as a sender or receiver. Only addresses that were active in successful transactions are counted.</a:t>
            </a:r>
            <a:endParaRPr sz="1200">
              <a:solidFill>
                <a:schemeClr val="dk1"/>
              </a:solidFill>
              <a:latin typeface="Bellota Text"/>
              <a:ea typeface="Bellota Text"/>
              <a:cs typeface="Bellota Text"/>
              <a:sym typeface="Bellota Text"/>
            </a:endParaRPr>
          </a:p>
        </p:txBody>
      </p:sp>
      <p:sp>
        <p:nvSpPr>
          <p:cNvPr id="300" name="Google Shape;300;p37"/>
          <p:cNvSpPr txBox="1"/>
          <p:nvPr/>
        </p:nvSpPr>
        <p:spPr>
          <a:xfrm>
            <a:off x="5811475" y="1914675"/>
            <a:ext cx="2223300" cy="161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Block size</a:t>
            </a:r>
            <a:endParaRPr b="1">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The mean size of all blocks created within the time period (in bytes).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lt1"/>
              </a:buClr>
              <a:buSzPts val="1800"/>
              <a:buFont typeface="Arial"/>
              <a:buNone/>
            </a:pPr>
            <a:r>
              <a:t/>
            </a:r>
            <a:endParaRPr sz="1000">
              <a:solidFill>
                <a:schemeClr val="dk1"/>
              </a:solidFill>
              <a:latin typeface="Calibri"/>
              <a:ea typeface="Calibri"/>
              <a:cs typeface="Calibri"/>
              <a:sym typeface="Calibri"/>
            </a:endParaRPr>
          </a:p>
        </p:txBody>
      </p:sp>
      <p:sp>
        <p:nvSpPr>
          <p:cNvPr id="301" name="Google Shape;301;p37"/>
          <p:cNvSpPr txBox="1"/>
          <p:nvPr/>
        </p:nvSpPr>
        <p:spPr>
          <a:xfrm>
            <a:off x="3232550" y="890325"/>
            <a:ext cx="2223300" cy="168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b="1" lang="en" sz="1600">
                <a:solidFill>
                  <a:srgbClr val="F1C232"/>
                </a:solidFill>
                <a:latin typeface="Calibri"/>
                <a:ea typeface="Calibri"/>
                <a:cs typeface="Calibri"/>
                <a:sym typeface="Calibri"/>
              </a:rPr>
              <a:t>Total Value Locked in DeFi (TVL)</a:t>
            </a:r>
            <a:endParaRPr b="1">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The total value locked in all of DeFi. Please note that this does not only include DeFi in the Ethereum network.</a:t>
            </a:r>
            <a:endParaRPr sz="1000">
              <a:solidFill>
                <a:schemeClr val="dk1"/>
              </a:solidFill>
              <a:latin typeface="Bellota Text"/>
              <a:ea typeface="Bellota Text"/>
              <a:cs typeface="Bellota Text"/>
              <a:sym typeface="Bellota Text"/>
            </a:endParaRPr>
          </a:p>
        </p:txBody>
      </p:sp>
      <p:sp>
        <p:nvSpPr>
          <p:cNvPr id="302" name="Google Shape;302;p37"/>
          <p:cNvSpPr txBox="1"/>
          <p:nvPr/>
        </p:nvSpPr>
        <p:spPr>
          <a:xfrm>
            <a:off x="5811475" y="3080850"/>
            <a:ext cx="22233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Exchange Netflow Volume</a:t>
            </a:r>
            <a:endParaRPr b="1">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The difference in volume flowing into exchanges and out of exchanges, i.e. the net flow of coins into/out of exchanges</a:t>
            </a:r>
            <a:endParaRPr sz="1000">
              <a:solidFill>
                <a:schemeClr val="dk1"/>
              </a:solidFill>
              <a:latin typeface="Bellota Text"/>
              <a:ea typeface="Bellota Text"/>
              <a:cs typeface="Bellota Text"/>
              <a:sym typeface="Bellota Text"/>
            </a:endParaRPr>
          </a:p>
        </p:txBody>
      </p:sp>
      <p:sp>
        <p:nvSpPr>
          <p:cNvPr id="303" name="Google Shape;303;p37"/>
          <p:cNvSpPr txBox="1"/>
          <p:nvPr/>
        </p:nvSpPr>
        <p:spPr>
          <a:xfrm>
            <a:off x="3232538" y="2462525"/>
            <a:ext cx="2223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Supply of Top 1% Addresses</a:t>
            </a:r>
            <a:endParaRPr b="1">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lt1"/>
              </a:buClr>
              <a:buSzPts val="1400"/>
              <a:buFont typeface="Arial"/>
              <a:buNone/>
            </a:pPr>
            <a:r>
              <a:rPr lang="en" sz="1200">
                <a:solidFill>
                  <a:schemeClr val="dk1"/>
                </a:solidFill>
                <a:latin typeface="Calibri"/>
                <a:ea typeface="Calibri"/>
                <a:cs typeface="Calibri"/>
                <a:sym typeface="Calibri"/>
              </a:rPr>
              <a:t>The percentage of supply held by the top 1% addresses. For Bitcoin we use entities rather than addresses. Exchange addresses/entities, smart contract addresses, and other special asset-specific addresses are excluded</a:t>
            </a:r>
            <a:endParaRPr sz="1000">
              <a:solidFill>
                <a:schemeClr val="dk1"/>
              </a:solidFill>
              <a:latin typeface="Bellota Text"/>
              <a:ea typeface="Bellota Text"/>
              <a:cs typeface="Bellota Text"/>
              <a:sym typeface="Bellota Text"/>
            </a:endParaRPr>
          </a:p>
        </p:txBody>
      </p:sp>
      <p:sp>
        <p:nvSpPr>
          <p:cNvPr id="304" name="Google Shape;304;p37"/>
          <p:cNvSpPr txBox="1"/>
          <p:nvPr/>
        </p:nvSpPr>
        <p:spPr>
          <a:xfrm>
            <a:off x="5811475" y="969575"/>
            <a:ext cx="222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Block interval</a:t>
            </a:r>
            <a:endParaRPr b="1">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lt1"/>
              </a:buClr>
              <a:buSzPts val="1400"/>
              <a:buFont typeface="Arial"/>
              <a:buNone/>
            </a:pPr>
            <a:r>
              <a:rPr lang="en">
                <a:solidFill>
                  <a:schemeClr val="dk1"/>
                </a:solidFill>
                <a:latin typeface="Calibri"/>
                <a:ea typeface="Calibri"/>
                <a:cs typeface="Calibri"/>
                <a:sym typeface="Calibri"/>
              </a:rPr>
              <a:t>The mean time (in seconds) between mined blocks.</a:t>
            </a:r>
            <a:endParaRPr sz="1200">
              <a:solidFill>
                <a:schemeClr val="dk1"/>
              </a:solidFill>
              <a:latin typeface="Bellota Text"/>
              <a:ea typeface="Bellota Text"/>
              <a:cs typeface="Bellota Text"/>
              <a:sym typeface="Bellota Text"/>
            </a:endParaRPr>
          </a:p>
        </p:txBody>
      </p:sp>
      <p:cxnSp>
        <p:nvCxnSpPr>
          <p:cNvPr id="305" name="Google Shape;305;p37"/>
          <p:cNvCxnSpPr/>
          <p:nvPr/>
        </p:nvCxnSpPr>
        <p:spPr>
          <a:xfrm flipH="1" rot="10800000">
            <a:off x="718975" y="890325"/>
            <a:ext cx="7350300" cy="33300"/>
          </a:xfrm>
          <a:prstGeom prst="straightConnector1">
            <a:avLst/>
          </a:prstGeom>
          <a:noFill/>
          <a:ln cap="flat" cmpd="sng" w="9525">
            <a:solidFill>
              <a:schemeClr val="dk1"/>
            </a:solidFill>
            <a:prstDash val="solid"/>
            <a:round/>
            <a:headEnd len="med" w="med" type="none"/>
            <a:tailEnd len="med" w="med" type="none"/>
          </a:ln>
        </p:spPr>
      </p:cxnSp>
      <p:sp>
        <p:nvSpPr>
          <p:cNvPr id="306" name="Google Shape;306;p37"/>
          <p:cNvSpPr txBox="1"/>
          <p:nvPr/>
        </p:nvSpPr>
        <p:spPr>
          <a:xfrm>
            <a:off x="653613" y="2711400"/>
            <a:ext cx="2223300" cy="20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1C232"/>
                </a:solidFill>
                <a:latin typeface="Calibri"/>
                <a:ea typeface="Calibri"/>
                <a:cs typeface="Calibri"/>
                <a:sym typeface="Calibri"/>
              </a:rPr>
              <a:t>Exchange Balance(%)</a:t>
            </a:r>
            <a:endParaRPr b="1" sz="1200">
              <a:solidFill>
                <a:srgbClr val="F1C232"/>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The percent supply held on exchange addresses.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lt1"/>
              </a:buClr>
              <a:buSzPts val="1100"/>
              <a:buFont typeface="Arial"/>
              <a:buNone/>
            </a:pPr>
            <a:r>
              <a:rPr lang="en" sz="1200">
                <a:solidFill>
                  <a:schemeClr val="dk1"/>
                </a:solidFill>
                <a:latin typeface="Calibri"/>
                <a:ea typeface="Calibri"/>
                <a:cs typeface="Calibri"/>
                <a:sym typeface="Calibri"/>
              </a:rPr>
              <a:t>Note that exchange metrics are based on our labeled data of exchange addresses that we constantly keep updating</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ock Pitch Deck by Slidesgo">
  <a:themeElements>
    <a:clrScheme name="Simple Light">
      <a:dk1>
        <a:srgbClr val="FFFFFF"/>
      </a:dk1>
      <a:lt1>
        <a:srgbClr val="000000"/>
      </a:lt1>
      <a:dk2>
        <a:srgbClr val="494F51"/>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